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79" r:id="rId4"/>
    <p:sldId id="280" r:id="rId5"/>
    <p:sldId id="281" r:id="rId6"/>
    <p:sldId id="282" r:id="rId7"/>
    <p:sldId id="288" r:id="rId8"/>
    <p:sldId id="275" r:id="rId9"/>
    <p:sldId id="278" r:id="rId10"/>
    <p:sldId id="266" r:id="rId11"/>
    <p:sldId id="276" r:id="rId12"/>
    <p:sldId id="274" r:id="rId13"/>
    <p:sldId id="262" r:id="rId14"/>
    <p:sldId id="265" r:id="rId15"/>
    <p:sldId id="273" r:id="rId16"/>
    <p:sldId id="258" r:id="rId17"/>
    <p:sldId id="271" r:id="rId18"/>
    <p:sldId id="277" r:id="rId19"/>
    <p:sldId id="263" r:id="rId20"/>
    <p:sldId id="287" r:id="rId21"/>
    <p:sldId id="264" r:id="rId22"/>
    <p:sldId id="268" r:id="rId23"/>
    <p:sldId id="269" r:id="rId24"/>
    <p:sldId id="270" r:id="rId25"/>
    <p:sldId id="267" r:id="rId26"/>
    <p:sldId id="283" r:id="rId27"/>
    <p:sldId id="285" r:id="rId28"/>
    <p:sldId id="260" r:id="rId29"/>
    <p:sldId id="261" r:id="rId30"/>
    <p:sldId id="286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A9E55-333A-4268-A340-0C44D331DD24}" type="doc">
      <dgm:prSet loTypeId="urn:microsoft.com/office/officeart/2005/8/layout/hList1" loCatId="Inbo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D0B248-ED79-41DF-B338-31CD6051BA14}">
      <dgm:prSet/>
      <dgm:spPr/>
      <dgm:t>
        <a:bodyPr/>
        <a:lstStyle/>
        <a:p>
          <a:r>
            <a:rPr lang="en-GB" b="1" u="none" dirty="0">
              <a:solidFill>
                <a:srgbClr val="FFFF00"/>
              </a:solidFill>
            </a:rPr>
            <a:t>Gram-positive bacilli </a:t>
          </a:r>
          <a:endParaRPr lang="en-US" u="none" dirty="0">
            <a:solidFill>
              <a:srgbClr val="FFFF00"/>
            </a:solidFill>
          </a:endParaRPr>
        </a:p>
      </dgm:t>
    </dgm:pt>
    <dgm:pt modelId="{24AE80AD-E71C-4709-A5BD-DB97F82CAF5D}" type="parTrans" cxnId="{D86EF960-BF97-434B-8CD5-DD53DE2F44D1}">
      <dgm:prSet/>
      <dgm:spPr/>
      <dgm:t>
        <a:bodyPr/>
        <a:lstStyle/>
        <a:p>
          <a:endParaRPr lang="en-US"/>
        </a:p>
      </dgm:t>
    </dgm:pt>
    <dgm:pt modelId="{06669731-D616-4315-990A-4E7B78376450}" type="sibTrans" cxnId="{D86EF960-BF97-434B-8CD5-DD53DE2F44D1}">
      <dgm:prSet/>
      <dgm:spPr/>
      <dgm:t>
        <a:bodyPr/>
        <a:lstStyle/>
        <a:p>
          <a:endParaRPr lang="en-US"/>
        </a:p>
      </dgm:t>
    </dgm:pt>
    <dgm:pt modelId="{35CF2C87-797D-44FF-A3B0-DB79C78AA905}">
      <dgm:prSet custT="1"/>
      <dgm:spPr/>
      <dgm:t>
        <a:bodyPr/>
        <a:lstStyle/>
        <a:p>
          <a:r>
            <a:rPr lang="en-GB" sz="2000" dirty="0"/>
            <a:t>rod shaped, can produce spores</a:t>
          </a:r>
          <a:endParaRPr lang="en-US" sz="2000" dirty="0"/>
        </a:p>
      </dgm:t>
    </dgm:pt>
    <dgm:pt modelId="{8C1D2141-126C-41B8-9AA5-A9E016AE003A}" type="parTrans" cxnId="{45D0464B-7590-4544-9F65-5E4890476CE1}">
      <dgm:prSet/>
      <dgm:spPr/>
      <dgm:t>
        <a:bodyPr/>
        <a:lstStyle/>
        <a:p>
          <a:endParaRPr lang="en-US"/>
        </a:p>
      </dgm:t>
    </dgm:pt>
    <dgm:pt modelId="{A9E90E92-574A-405C-A2F6-67C3EC5CBF80}" type="sibTrans" cxnId="{45D0464B-7590-4544-9F65-5E4890476CE1}">
      <dgm:prSet/>
      <dgm:spPr/>
      <dgm:t>
        <a:bodyPr/>
        <a:lstStyle/>
        <a:p>
          <a:endParaRPr lang="en-US"/>
        </a:p>
      </dgm:t>
    </dgm:pt>
    <dgm:pt modelId="{3EE9B9E9-46BE-4F0C-B477-A5EFA466015F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Clostridia</a:t>
          </a:r>
          <a:endParaRPr lang="en-US" dirty="0">
            <a:solidFill>
              <a:srgbClr val="FFFF00"/>
            </a:solidFill>
          </a:endParaRPr>
        </a:p>
      </dgm:t>
    </dgm:pt>
    <dgm:pt modelId="{8B93C193-00FA-456A-93B9-D9A937357DAD}" type="parTrans" cxnId="{4B00C639-813D-4E98-90D7-B9A07A2D785D}">
      <dgm:prSet/>
      <dgm:spPr/>
      <dgm:t>
        <a:bodyPr/>
        <a:lstStyle/>
        <a:p>
          <a:endParaRPr lang="en-US"/>
        </a:p>
      </dgm:t>
    </dgm:pt>
    <dgm:pt modelId="{D98D5D15-36EA-4D2E-9F3D-D7447872C620}" type="sibTrans" cxnId="{4B00C639-813D-4E98-90D7-B9A07A2D785D}">
      <dgm:prSet/>
      <dgm:spPr/>
      <dgm:t>
        <a:bodyPr/>
        <a:lstStyle/>
        <a:p>
          <a:endParaRPr lang="en-US"/>
        </a:p>
      </dgm:t>
    </dgm:pt>
    <dgm:pt modelId="{80A2C788-9648-474D-A8F3-2DD531B49DA3}">
      <dgm:prSet custT="1"/>
      <dgm:spPr/>
      <dgm:t>
        <a:bodyPr/>
        <a:lstStyle/>
        <a:p>
          <a:r>
            <a:rPr lang="en-GB" sz="2000" dirty="0"/>
            <a:t>rod shaped</a:t>
          </a:r>
          <a:endParaRPr lang="en-US" sz="2000" dirty="0"/>
        </a:p>
      </dgm:t>
    </dgm:pt>
    <dgm:pt modelId="{62581870-3544-42D1-A7CF-FE74F1AD9438}" type="parTrans" cxnId="{9AC9C557-5735-46FB-8D21-FA0DDF90E87C}">
      <dgm:prSet/>
      <dgm:spPr/>
      <dgm:t>
        <a:bodyPr/>
        <a:lstStyle/>
        <a:p>
          <a:endParaRPr lang="en-US"/>
        </a:p>
      </dgm:t>
    </dgm:pt>
    <dgm:pt modelId="{EEEFE615-A5AB-49AA-939E-AF25ABF2F845}" type="sibTrans" cxnId="{9AC9C557-5735-46FB-8D21-FA0DDF90E87C}">
      <dgm:prSet/>
      <dgm:spPr/>
      <dgm:t>
        <a:bodyPr/>
        <a:lstStyle/>
        <a:p>
          <a:endParaRPr lang="en-US"/>
        </a:p>
      </dgm:t>
    </dgm:pt>
    <dgm:pt modelId="{B48A021C-62DB-419A-802E-971964320E12}">
      <dgm:prSet custT="1"/>
      <dgm:spPr/>
      <dgm:t>
        <a:bodyPr/>
        <a:lstStyle/>
        <a:p>
          <a:r>
            <a:rPr lang="en-GB" sz="2000" dirty="0"/>
            <a:t>C. </a:t>
          </a:r>
          <a:r>
            <a:rPr lang="en-GB" sz="2000" dirty="0" err="1"/>
            <a:t>perfrigens</a:t>
          </a:r>
          <a:r>
            <a:rPr lang="en-GB" sz="2000" dirty="0"/>
            <a:t> – gas gangrene, cellulitis</a:t>
          </a:r>
          <a:endParaRPr lang="en-US" sz="2000" dirty="0"/>
        </a:p>
      </dgm:t>
    </dgm:pt>
    <dgm:pt modelId="{E02E19AD-F0AF-4E8A-8382-CC5B2A7ACD07}" type="parTrans" cxnId="{8EFAA280-D872-4008-A933-27E9F676123B}">
      <dgm:prSet/>
      <dgm:spPr/>
      <dgm:t>
        <a:bodyPr/>
        <a:lstStyle/>
        <a:p>
          <a:endParaRPr lang="en-US"/>
        </a:p>
      </dgm:t>
    </dgm:pt>
    <dgm:pt modelId="{346C5796-CD1C-4A29-9B98-EA8D0BC12FE4}" type="sibTrans" cxnId="{8EFAA280-D872-4008-A933-27E9F676123B}">
      <dgm:prSet/>
      <dgm:spPr/>
      <dgm:t>
        <a:bodyPr/>
        <a:lstStyle/>
        <a:p>
          <a:endParaRPr lang="en-US"/>
        </a:p>
      </dgm:t>
    </dgm:pt>
    <dgm:pt modelId="{FF70BACF-1E6D-4455-AF95-FC1913F721CD}">
      <dgm:prSet custT="1"/>
      <dgm:spPr/>
      <dgm:t>
        <a:bodyPr/>
        <a:lstStyle/>
        <a:p>
          <a:r>
            <a:rPr lang="en-GB" sz="2000" dirty="0"/>
            <a:t>C. tetani, spores in soil – tetanus</a:t>
          </a:r>
          <a:endParaRPr lang="en-US" sz="2000" dirty="0"/>
        </a:p>
      </dgm:t>
    </dgm:pt>
    <dgm:pt modelId="{A983FBE5-7BCC-413B-86FF-049B169E4F1B}" type="parTrans" cxnId="{37E4DE11-F07E-4EAB-9144-51E5915ADCE9}">
      <dgm:prSet/>
      <dgm:spPr/>
      <dgm:t>
        <a:bodyPr/>
        <a:lstStyle/>
        <a:p>
          <a:endParaRPr lang="en-US"/>
        </a:p>
      </dgm:t>
    </dgm:pt>
    <dgm:pt modelId="{652DB7AF-AFC3-4715-893F-DA244F978533}" type="sibTrans" cxnId="{37E4DE11-F07E-4EAB-9144-51E5915ADCE9}">
      <dgm:prSet/>
      <dgm:spPr/>
      <dgm:t>
        <a:bodyPr/>
        <a:lstStyle/>
        <a:p>
          <a:endParaRPr lang="en-US"/>
        </a:p>
      </dgm:t>
    </dgm:pt>
    <dgm:pt modelId="{8222BCFC-09E5-403E-ADBF-F1811CD00D81}">
      <dgm:prSet/>
      <dgm:spPr/>
      <dgm:t>
        <a:bodyPr/>
        <a:lstStyle/>
        <a:p>
          <a:r>
            <a:rPr lang="en-GB" b="1" dirty="0">
              <a:solidFill>
                <a:srgbClr val="FFFF00"/>
              </a:solidFill>
            </a:rPr>
            <a:t>Mycobacterium</a:t>
          </a:r>
          <a:endParaRPr lang="en-US" dirty="0">
            <a:solidFill>
              <a:srgbClr val="FFFF00"/>
            </a:solidFill>
          </a:endParaRPr>
        </a:p>
      </dgm:t>
    </dgm:pt>
    <dgm:pt modelId="{08531F7A-43FD-4A28-BC14-9562A66C9508}" type="parTrans" cxnId="{42C029DE-ED30-48AB-B454-6BA6B8B001B1}">
      <dgm:prSet/>
      <dgm:spPr/>
      <dgm:t>
        <a:bodyPr/>
        <a:lstStyle/>
        <a:p>
          <a:endParaRPr lang="en-US"/>
        </a:p>
      </dgm:t>
    </dgm:pt>
    <dgm:pt modelId="{160237FC-10FF-4524-9EE9-218B4EE48896}" type="sibTrans" cxnId="{42C029DE-ED30-48AB-B454-6BA6B8B001B1}">
      <dgm:prSet/>
      <dgm:spPr/>
      <dgm:t>
        <a:bodyPr/>
        <a:lstStyle/>
        <a:p>
          <a:endParaRPr lang="en-US"/>
        </a:p>
      </dgm:t>
    </dgm:pt>
    <dgm:pt modelId="{D90309BB-AA25-4367-BEB9-D4762D6F1B2D}">
      <dgm:prSet custT="1"/>
      <dgm:spPr/>
      <dgm:t>
        <a:bodyPr/>
        <a:lstStyle/>
        <a:p>
          <a:r>
            <a:rPr lang="en-GB" sz="2000" dirty="0"/>
            <a:t>Aerobes</a:t>
          </a:r>
          <a:endParaRPr lang="en-US" sz="2000" dirty="0"/>
        </a:p>
      </dgm:t>
    </dgm:pt>
    <dgm:pt modelId="{26193214-94A8-4026-B2DD-DC2F7DED0741}" type="parTrans" cxnId="{4292FEE7-AA94-4578-9B22-4C8E36DD7182}">
      <dgm:prSet/>
      <dgm:spPr/>
      <dgm:t>
        <a:bodyPr/>
        <a:lstStyle/>
        <a:p>
          <a:endParaRPr lang="cs-CZ"/>
        </a:p>
      </dgm:t>
    </dgm:pt>
    <dgm:pt modelId="{3B14FF0D-4791-49B7-8670-277DFA591FEA}" type="sibTrans" cxnId="{4292FEE7-AA94-4578-9B22-4C8E36DD7182}">
      <dgm:prSet/>
      <dgm:spPr/>
      <dgm:t>
        <a:bodyPr/>
        <a:lstStyle/>
        <a:p>
          <a:endParaRPr lang="cs-CZ"/>
        </a:p>
      </dgm:t>
    </dgm:pt>
    <dgm:pt modelId="{3A800C68-454B-46EF-9FBB-4CCE763F6BF9}">
      <dgm:prSet custT="1"/>
      <dgm:spPr/>
      <dgm:t>
        <a:bodyPr/>
        <a:lstStyle/>
        <a:p>
          <a:r>
            <a:rPr lang="en-US" sz="2000" dirty="0"/>
            <a:t>Lactobacillus - probiotics</a:t>
          </a:r>
        </a:p>
      </dgm:t>
    </dgm:pt>
    <dgm:pt modelId="{F2897A44-F45E-4742-987F-356CD7523F0D}" type="parTrans" cxnId="{CF01A3DD-D579-40DB-ABC6-91906AFCF200}">
      <dgm:prSet/>
      <dgm:spPr/>
      <dgm:t>
        <a:bodyPr/>
        <a:lstStyle/>
        <a:p>
          <a:endParaRPr lang="cs-CZ"/>
        </a:p>
      </dgm:t>
    </dgm:pt>
    <dgm:pt modelId="{DC2FAF9D-E75F-4BFE-A8AD-ACFBBEDAA865}" type="sibTrans" cxnId="{CF01A3DD-D579-40DB-ABC6-91906AFCF200}">
      <dgm:prSet/>
      <dgm:spPr/>
      <dgm:t>
        <a:bodyPr/>
        <a:lstStyle/>
        <a:p>
          <a:endParaRPr lang="cs-CZ"/>
        </a:p>
      </dgm:t>
    </dgm:pt>
    <dgm:pt modelId="{1994AE73-0D7A-43EF-B19E-340B7905D91B}">
      <dgm:prSet custT="1"/>
      <dgm:spPr/>
      <dgm:t>
        <a:bodyPr/>
        <a:lstStyle/>
        <a:p>
          <a:r>
            <a:rPr lang="en-US" sz="2000" dirty="0"/>
            <a:t>Bacillus anthracis - anthrax</a:t>
          </a:r>
        </a:p>
      </dgm:t>
    </dgm:pt>
    <dgm:pt modelId="{444668E2-B485-4FC5-8429-C34797D136CB}" type="parTrans" cxnId="{5A58EF8B-FBC2-4963-9F88-19CDC9BD2624}">
      <dgm:prSet/>
      <dgm:spPr/>
      <dgm:t>
        <a:bodyPr/>
        <a:lstStyle/>
        <a:p>
          <a:endParaRPr lang="cs-CZ"/>
        </a:p>
      </dgm:t>
    </dgm:pt>
    <dgm:pt modelId="{8A91F7E2-C20D-4F27-B98E-D392AD487E53}" type="sibTrans" cxnId="{5A58EF8B-FBC2-4963-9F88-19CDC9BD2624}">
      <dgm:prSet/>
      <dgm:spPr/>
      <dgm:t>
        <a:bodyPr/>
        <a:lstStyle/>
        <a:p>
          <a:endParaRPr lang="cs-CZ"/>
        </a:p>
      </dgm:t>
    </dgm:pt>
    <dgm:pt modelId="{4E75D337-55E6-4029-9F97-87A637A1D6C3}">
      <dgm:prSet custT="1"/>
      <dgm:spPr/>
      <dgm:t>
        <a:bodyPr/>
        <a:lstStyle/>
        <a:p>
          <a:r>
            <a:rPr lang="en-GB" sz="2000" dirty="0"/>
            <a:t>C. difficile </a:t>
          </a:r>
          <a:endParaRPr lang="en-US" sz="2000" dirty="0"/>
        </a:p>
      </dgm:t>
    </dgm:pt>
    <dgm:pt modelId="{21362211-163D-45CF-A675-71240E3A8011}" type="parTrans" cxnId="{5178F8FA-7B6B-4C7E-B7E4-15411D081244}">
      <dgm:prSet/>
      <dgm:spPr/>
      <dgm:t>
        <a:bodyPr/>
        <a:lstStyle/>
        <a:p>
          <a:endParaRPr lang="cs-CZ"/>
        </a:p>
      </dgm:t>
    </dgm:pt>
    <dgm:pt modelId="{8A2DA1D1-3733-4683-8815-268D9F1A9AE8}" type="sibTrans" cxnId="{5178F8FA-7B6B-4C7E-B7E4-15411D081244}">
      <dgm:prSet/>
      <dgm:spPr/>
      <dgm:t>
        <a:bodyPr/>
        <a:lstStyle/>
        <a:p>
          <a:endParaRPr lang="cs-CZ"/>
        </a:p>
      </dgm:t>
    </dgm:pt>
    <dgm:pt modelId="{946F29D8-1A04-48A8-8049-AFAB4D68353C}">
      <dgm:prSet custT="1"/>
      <dgm:spPr/>
      <dgm:t>
        <a:bodyPr/>
        <a:lstStyle/>
        <a:p>
          <a:r>
            <a:rPr lang="en-GB" sz="2000" dirty="0"/>
            <a:t>Anaerobes</a:t>
          </a:r>
          <a:endParaRPr lang="en-US" sz="2000" dirty="0"/>
        </a:p>
      </dgm:t>
    </dgm:pt>
    <dgm:pt modelId="{133B7AA2-5A25-4148-AC75-6ACD58A7C641}" type="parTrans" cxnId="{37EE836E-2662-4D41-95E8-08A89069AA53}">
      <dgm:prSet/>
      <dgm:spPr/>
      <dgm:t>
        <a:bodyPr/>
        <a:lstStyle/>
        <a:p>
          <a:endParaRPr lang="cs-CZ"/>
        </a:p>
      </dgm:t>
    </dgm:pt>
    <dgm:pt modelId="{52C09B4D-2F19-424C-8290-6F2FB107334E}" type="sibTrans" cxnId="{37EE836E-2662-4D41-95E8-08A89069AA53}">
      <dgm:prSet/>
      <dgm:spPr/>
      <dgm:t>
        <a:bodyPr/>
        <a:lstStyle/>
        <a:p>
          <a:endParaRPr lang="cs-CZ"/>
        </a:p>
      </dgm:t>
    </dgm:pt>
    <dgm:pt modelId="{71C5CA8F-B207-41C6-837A-4755572A6741}">
      <dgm:prSet custT="1"/>
      <dgm:spPr/>
      <dgm:t>
        <a:bodyPr/>
        <a:lstStyle/>
        <a:p>
          <a:r>
            <a:rPr lang="en-GB" sz="2000" b="0" dirty="0"/>
            <a:t>Aerobic, acid fast</a:t>
          </a:r>
          <a:endParaRPr lang="cs-CZ" sz="2000" b="0" dirty="0"/>
        </a:p>
      </dgm:t>
    </dgm:pt>
    <dgm:pt modelId="{02081FB2-9F38-4EE4-94CE-2F26C96C1FAB}" type="parTrans" cxnId="{5FC0F9A0-0600-4C73-9AF1-A77DFF144C5D}">
      <dgm:prSet/>
      <dgm:spPr/>
      <dgm:t>
        <a:bodyPr/>
        <a:lstStyle/>
        <a:p>
          <a:endParaRPr lang="cs-CZ"/>
        </a:p>
      </dgm:t>
    </dgm:pt>
    <dgm:pt modelId="{634BFF8B-6ECD-4E5C-9854-865C4C2B6CBA}" type="sibTrans" cxnId="{5FC0F9A0-0600-4C73-9AF1-A77DFF144C5D}">
      <dgm:prSet/>
      <dgm:spPr/>
      <dgm:t>
        <a:bodyPr/>
        <a:lstStyle/>
        <a:p>
          <a:endParaRPr lang="cs-CZ"/>
        </a:p>
      </dgm:t>
    </dgm:pt>
    <dgm:pt modelId="{C73AFB7E-493B-4B97-AB5D-DD9E37627A06}">
      <dgm:prSet custT="1"/>
      <dgm:spPr/>
      <dgm:t>
        <a:bodyPr/>
        <a:lstStyle/>
        <a:p>
          <a:r>
            <a:rPr lang="en-GB" sz="2000" b="0" dirty="0"/>
            <a:t>leprosy</a:t>
          </a:r>
          <a:endParaRPr lang="cs-CZ" sz="2000" b="0" dirty="0"/>
        </a:p>
      </dgm:t>
    </dgm:pt>
    <dgm:pt modelId="{EE0C796D-73FD-49F8-A1F4-7A843533976E}" type="parTrans" cxnId="{5FF558E9-DC1D-4BEA-930F-42129C93BDFE}">
      <dgm:prSet/>
      <dgm:spPr/>
      <dgm:t>
        <a:bodyPr/>
        <a:lstStyle/>
        <a:p>
          <a:endParaRPr lang="cs-CZ"/>
        </a:p>
      </dgm:t>
    </dgm:pt>
    <dgm:pt modelId="{49E0FAC6-994D-4E29-8A2B-4631CB2DE75C}" type="sibTrans" cxnId="{5FF558E9-DC1D-4BEA-930F-42129C93BDFE}">
      <dgm:prSet/>
      <dgm:spPr/>
      <dgm:t>
        <a:bodyPr/>
        <a:lstStyle/>
        <a:p>
          <a:endParaRPr lang="cs-CZ"/>
        </a:p>
      </dgm:t>
    </dgm:pt>
    <dgm:pt modelId="{B967D0CF-24C7-4D46-9E36-12856B474381}">
      <dgm:prSet custT="1"/>
      <dgm:spPr/>
      <dgm:t>
        <a:bodyPr/>
        <a:lstStyle/>
        <a:p>
          <a:r>
            <a:rPr lang="en-GB" sz="2000" b="0" dirty="0"/>
            <a:t>TB</a:t>
          </a:r>
          <a:endParaRPr lang="cs-CZ" sz="2000" b="0" dirty="0"/>
        </a:p>
      </dgm:t>
    </dgm:pt>
    <dgm:pt modelId="{F59D2C40-B6ED-467A-B4E2-BE07B6FDD4C6}" type="parTrans" cxnId="{4C8BD346-362E-488D-BA08-DAAEBCD8FA60}">
      <dgm:prSet/>
      <dgm:spPr/>
      <dgm:t>
        <a:bodyPr/>
        <a:lstStyle/>
        <a:p>
          <a:endParaRPr lang="cs-CZ"/>
        </a:p>
      </dgm:t>
    </dgm:pt>
    <dgm:pt modelId="{050EDFEA-745D-4376-8B26-52153F911FB8}" type="sibTrans" cxnId="{4C8BD346-362E-488D-BA08-DAAEBCD8FA60}">
      <dgm:prSet/>
      <dgm:spPr/>
      <dgm:t>
        <a:bodyPr/>
        <a:lstStyle/>
        <a:p>
          <a:endParaRPr lang="cs-CZ"/>
        </a:p>
      </dgm:t>
    </dgm:pt>
    <dgm:pt modelId="{A27E96EE-B290-48DF-822D-47B1D4BFCFF3}" type="pres">
      <dgm:prSet presAssocID="{50AA9E55-333A-4268-A340-0C44D331DD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654F12F-9092-4FE6-B0F7-F8AF75D8220F}" type="pres">
      <dgm:prSet presAssocID="{3ED0B248-ED79-41DF-B338-31CD6051BA14}" presName="composite" presStyleCnt="0"/>
      <dgm:spPr/>
    </dgm:pt>
    <dgm:pt modelId="{F8203239-6992-4F1F-9DF8-4874BFF77D19}" type="pres">
      <dgm:prSet presAssocID="{3ED0B248-ED79-41DF-B338-31CD6051BA1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7B7EB9-C0FE-43BE-B91D-EAFD2390ECF0}" type="pres">
      <dgm:prSet presAssocID="{3ED0B248-ED79-41DF-B338-31CD6051BA1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190367-43EC-4B21-84A0-E76183113630}" type="pres">
      <dgm:prSet presAssocID="{06669731-D616-4315-990A-4E7B78376450}" presName="space" presStyleCnt="0"/>
      <dgm:spPr/>
    </dgm:pt>
    <dgm:pt modelId="{52DD088D-4A29-4339-B25B-E6D7CBF16F14}" type="pres">
      <dgm:prSet presAssocID="{3EE9B9E9-46BE-4F0C-B477-A5EFA466015F}" presName="composite" presStyleCnt="0"/>
      <dgm:spPr/>
    </dgm:pt>
    <dgm:pt modelId="{2DD6A825-FC48-4A06-A0CB-F718A788C5AF}" type="pres">
      <dgm:prSet presAssocID="{3EE9B9E9-46BE-4F0C-B477-A5EFA466015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3AC7D0-9C0E-4C30-87D0-2E7613FFAD2C}" type="pres">
      <dgm:prSet presAssocID="{3EE9B9E9-46BE-4F0C-B477-A5EFA466015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5B33E9-88FB-4B1B-BCB9-AA8B93F5DAD7}" type="pres">
      <dgm:prSet presAssocID="{D98D5D15-36EA-4D2E-9F3D-D7447872C620}" presName="space" presStyleCnt="0"/>
      <dgm:spPr/>
    </dgm:pt>
    <dgm:pt modelId="{508A4C7A-2996-4179-9A5D-58FD1B81A8F0}" type="pres">
      <dgm:prSet presAssocID="{8222BCFC-09E5-403E-ADBF-F1811CD00D81}" presName="composite" presStyleCnt="0"/>
      <dgm:spPr/>
    </dgm:pt>
    <dgm:pt modelId="{FCF18174-CEAA-4647-A5DB-121DCEB1C747}" type="pres">
      <dgm:prSet presAssocID="{8222BCFC-09E5-403E-ADBF-F1811CD00D8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4B4C71-3764-4B84-B7FE-ACFC114D72AC}" type="pres">
      <dgm:prSet presAssocID="{8222BCFC-09E5-403E-ADBF-F1811CD00D8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D0464B-7590-4544-9F65-5E4890476CE1}" srcId="{3ED0B248-ED79-41DF-B338-31CD6051BA14}" destId="{35CF2C87-797D-44FF-A3B0-DB79C78AA905}" srcOrd="0" destOrd="0" parTransId="{8C1D2141-126C-41B8-9AA5-A9E016AE003A}" sibTransId="{A9E90E92-574A-405C-A2F6-67C3EC5CBF80}"/>
    <dgm:cxn modelId="{37E4DE11-F07E-4EAB-9144-51E5915ADCE9}" srcId="{3EE9B9E9-46BE-4F0C-B477-A5EFA466015F}" destId="{FF70BACF-1E6D-4455-AF95-FC1913F721CD}" srcOrd="4" destOrd="0" parTransId="{A983FBE5-7BCC-413B-86FF-049B169E4F1B}" sibTransId="{652DB7AF-AFC3-4715-893F-DA244F978533}"/>
    <dgm:cxn modelId="{068AF522-476A-4AA3-8C8D-FBD4C4966B6D}" type="presOf" srcId="{3ED0B248-ED79-41DF-B338-31CD6051BA14}" destId="{F8203239-6992-4F1F-9DF8-4874BFF77D19}" srcOrd="0" destOrd="0" presId="urn:microsoft.com/office/officeart/2005/8/layout/hList1"/>
    <dgm:cxn modelId="{DA39C165-EDEA-4BFF-9AC0-257ABE127CB3}" type="presOf" srcId="{C73AFB7E-493B-4B97-AB5D-DD9E37627A06}" destId="{DF4B4C71-3764-4B84-B7FE-ACFC114D72AC}" srcOrd="0" destOrd="2" presId="urn:microsoft.com/office/officeart/2005/8/layout/hList1"/>
    <dgm:cxn modelId="{CF01A3DD-D579-40DB-ABC6-91906AFCF200}" srcId="{3ED0B248-ED79-41DF-B338-31CD6051BA14}" destId="{3A800C68-454B-46EF-9FBB-4CCE763F6BF9}" srcOrd="2" destOrd="0" parTransId="{F2897A44-F45E-4742-987F-356CD7523F0D}" sibTransId="{DC2FAF9D-E75F-4BFE-A8AD-ACFBBEDAA865}"/>
    <dgm:cxn modelId="{4B00C639-813D-4E98-90D7-B9A07A2D785D}" srcId="{50AA9E55-333A-4268-A340-0C44D331DD24}" destId="{3EE9B9E9-46BE-4F0C-B477-A5EFA466015F}" srcOrd="1" destOrd="0" parTransId="{8B93C193-00FA-456A-93B9-D9A937357DAD}" sibTransId="{D98D5D15-36EA-4D2E-9F3D-D7447872C620}"/>
    <dgm:cxn modelId="{8EFAA280-D872-4008-A933-27E9F676123B}" srcId="{3EE9B9E9-46BE-4F0C-B477-A5EFA466015F}" destId="{B48A021C-62DB-419A-802E-971964320E12}" srcOrd="3" destOrd="0" parTransId="{E02E19AD-F0AF-4E8A-8382-CC5B2A7ACD07}" sibTransId="{346C5796-CD1C-4A29-9B98-EA8D0BC12FE4}"/>
    <dgm:cxn modelId="{C49FD3A3-0739-4F5A-9588-46897E64BE35}" type="presOf" srcId="{FF70BACF-1E6D-4455-AF95-FC1913F721CD}" destId="{DD3AC7D0-9C0E-4C30-87D0-2E7613FFAD2C}" srcOrd="0" destOrd="4" presId="urn:microsoft.com/office/officeart/2005/8/layout/hList1"/>
    <dgm:cxn modelId="{5FB1920E-8232-4C43-808F-078435C67413}" type="presOf" srcId="{3EE9B9E9-46BE-4F0C-B477-A5EFA466015F}" destId="{2DD6A825-FC48-4A06-A0CB-F718A788C5AF}" srcOrd="0" destOrd="0" presId="urn:microsoft.com/office/officeart/2005/8/layout/hList1"/>
    <dgm:cxn modelId="{5FC0F9A0-0600-4C73-9AF1-A77DFF144C5D}" srcId="{8222BCFC-09E5-403E-ADBF-F1811CD00D81}" destId="{71C5CA8F-B207-41C6-837A-4755572A6741}" srcOrd="0" destOrd="0" parTransId="{02081FB2-9F38-4EE4-94CE-2F26C96C1FAB}" sibTransId="{634BFF8B-6ECD-4E5C-9854-865C4C2B6CBA}"/>
    <dgm:cxn modelId="{5178F8FA-7B6B-4C7E-B7E4-15411D081244}" srcId="{3EE9B9E9-46BE-4F0C-B477-A5EFA466015F}" destId="{4E75D337-55E6-4029-9F97-87A637A1D6C3}" srcOrd="2" destOrd="0" parTransId="{21362211-163D-45CF-A675-71240E3A8011}" sibTransId="{8A2DA1D1-3733-4683-8815-268D9F1A9AE8}"/>
    <dgm:cxn modelId="{37EE836E-2662-4D41-95E8-08A89069AA53}" srcId="{3EE9B9E9-46BE-4F0C-B477-A5EFA466015F}" destId="{946F29D8-1A04-48A8-8049-AFAB4D68353C}" srcOrd="1" destOrd="0" parTransId="{133B7AA2-5A25-4148-AC75-6ACD58A7C641}" sibTransId="{52C09B4D-2F19-424C-8290-6F2FB107334E}"/>
    <dgm:cxn modelId="{5BBA2A2A-97CD-42A6-97FA-A860722F1C2B}" type="presOf" srcId="{D90309BB-AA25-4367-BEB9-D4762D6F1B2D}" destId="{BC7B7EB9-C0FE-43BE-B91D-EAFD2390ECF0}" srcOrd="0" destOrd="1" presId="urn:microsoft.com/office/officeart/2005/8/layout/hList1"/>
    <dgm:cxn modelId="{A091F357-2610-42AC-9869-9F9716ACD701}" type="presOf" srcId="{4E75D337-55E6-4029-9F97-87A637A1D6C3}" destId="{DD3AC7D0-9C0E-4C30-87D0-2E7613FFAD2C}" srcOrd="0" destOrd="2" presId="urn:microsoft.com/office/officeart/2005/8/layout/hList1"/>
    <dgm:cxn modelId="{5FF558E9-DC1D-4BEA-930F-42129C93BDFE}" srcId="{8222BCFC-09E5-403E-ADBF-F1811CD00D81}" destId="{C73AFB7E-493B-4B97-AB5D-DD9E37627A06}" srcOrd="2" destOrd="0" parTransId="{EE0C796D-73FD-49F8-A1F4-7A843533976E}" sibTransId="{49E0FAC6-994D-4E29-8A2B-4631CB2DE75C}"/>
    <dgm:cxn modelId="{AD36E002-8935-4FA6-85E6-FBC02AAEE7CA}" type="presOf" srcId="{1994AE73-0D7A-43EF-B19E-340B7905D91B}" destId="{BC7B7EB9-C0FE-43BE-B91D-EAFD2390ECF0}" srcOrd="0" destOrd="3" presId="urn:microsoft.com/office/officeart/2005/8/layout/hList1"/>
    <dgm:cxn modelId="{7FF36AEA-04D2-4597-9F24-F8EE402DB6D5}" type="presOf" srcId="{35CF2C87-797D-44FF-A3B0-DB79C78AA905}" destId="{BC7B7EB9-C0FE-43BE-B91D-EAFD2390ECF0}" srcOrd="0" destOrd="0" presId="urn:microsoft.com/office/officeart/2005/8/layout/hList1"/>
    <dgm:cxn modelId="{5A58EF8B-FBC2-4963-9F88-19CDC9BD2624}" srcId="{3ED0B248-ED79-41DF-B338-31CD6051BA14}" destId="{1994AE73-0D7A-43EF-B19E-340B7905D91B}" srcOrd="3" destOrd="0" parTransId="{444668E2-B485-4FC5-8429-C34797D136CB}" sibTransId="{8A91F7E2-C20D-4F27-B98E-D392AD487E53}"/>
    <dgm:cxn modelId="{4C8BD346-362E-488D-BA08-DAAEBCD8FA60}" srcId="{8222BCFC-09E5-403E-ADBF-F1811CD00D81}" destId="{B967D0CF-24C7-4D46-9E36-12856B474381}" srcOrd="1" destOrd="0" parTransId="{F59D2C40-B6ED-467A-B4E2-BE07B6FDD4C6}" sibTransId="{050EDFEA-745D-4376-8B26-52153F911FB8}"/>
    <dgm:cxn modelId="{E7652F12-9BE7-44C1-8E8A-1E3EBBA63BAF}" type="presOf" srcId="{B48A021C-62DB-419A-802E-971964320E12}" destId="{DD3AC7D0-9C0E-4C30-87D0-2E7613FFAD2C}" srcOrd="0" destOrd="3" presId="urn:microsoft.com/office/officeart/2005/8/layout/hList1"/>
    <dgm:cxn modelId="{D86EF960-BF97-434B-8CD5-DD53DE2F44D1}" srcId="{50AA9E55-333A-4268-A340-0C44D331DD24}" destId="{3ED0B248-ED79-41DF-B338-31CD6051BA14}" srcOrd="0" destOrd="0" parTransId="{24AE80AD-E71C-4709-A5BD-DB97F82CAF5D}" sibTransId="{06669731-D616-4315-990A-4E7B78376450}"/>
    <dgm:cxn modelId="{DCEB4581-B56C-4406-9AC0-B4302D4CFA9F}" type="presOf" srcId="{71C5CA8F-B207-41C6-837A-4755572A6741}" destId="{DF4B4C71-3764-4B84-B7FE-ACFC114D72AC}" srcOrd="0" destOrd="0" presId="urn:microsoft.com/office/officeart/2005/8/layout/hList1"/>
    <dgm:cxn modelId="{80279755-0D9F-48C0-90B5-4E6DFDF91EB2}" type="presOf" srcId="{B967D0CF-24C7-4D46-9E36-12856B474381}" destId="{DF4B4C71-3764-4B84-B7FE-ACFC114D72AC}" srcOrd="0" destOrd="1" presId="urn:microsoft.com/office/officeart/2005/8/layout/hList1"/>
    <dgm:cxn modelId="{FA23366E-2E84-4DCB-AD53-8BB7D26CAB7F}" type="presOf" srcId="{8222BCFC-09E5-403E-ADBF-F1811CD00D81}" destId="{FCF18174-CEAA-4647-A5DB-121DCEB1C747}" srcOrd="0" destOrd="0" presId="urn:microsoft.com/office/officeart/2005/8/layout/hList1"/>
    <dgm:cxn modelId="{DAF18BBD-E3AB-4DA6-9283-C73D353AE9C1}" type="presOf" srcId="{80A2C788-9648-474D-A8F3-2DD531B49DA3}" destId="{DD3AC7D0-9C0E-4C30-87D0-2E7613FFAD2C}" srcOrd="0" destOrd="0" presId="urn:microsoft.com/office/officeart/2005/8/layout/hList1"/>
    <dgm:cxn modelId="{A59688A8-B21A-4088-ACFA-EBD0CEE1B13E}" type="presOf" srcId="{3A800C68-454B-46EF-9FBB-4CCE763F6BF9}" destId="{BC7B7EB9-C0FE-43BE-B91D-EAFD2390ECF0}" srcOrd="0" destOrd="2" presId="urn:microsoft.com/office/officeart/2005/8/layout/hList1"/>
    <dgm:cxn modelId="{42C029DE-ED30-48AB-B454-6BA6B8B001B1}" srcId="{50AA9E55-333A-4268-A340-0C44D331DD24}" destId="{8222BCFC-09E5-403E-ADBF-F1811CD00D81}" srcOrd="2" destOrd="0" parTransId="{08531F7A-43FD-4A28-BC14-9562A66C9508}" sibTransId="{160237FC-10FF-4524-9EE9-218B4EE48896}"/>
    <dgm:cxn modelId="{4292FEE7-AA94-4578-9B22-4C8E36DD7182}" srcId="{3ED0B248-ED79-41DF-B338-31CD6051BA14}" destId="{D90309BB-AA25-4367-BEB9-D4762D6F1B2D}" srcOrd="1" destOrd="0" parTransId="{26193214-94A8-4026-B2DD-DC2F7DED0741}" sibTransId="{3B14FF0D-4791-49B7-8670-277DFA591FEA}"/>
    <dgm:cxn modelId="{9AC9C557-5735-46FB-8D21-FA0DDF90E87C}" srcId="{3EE9B9E9-46BE-4F0C-B477-A5EFA466015F}" destId="{80A2C788-9648-474D-A8F3-2DD531B49DA3}" srcOrd="0" destOrd="0" parTransId="{62581870-3544-42D1-A7CF-FE74F1AD9438}" sibTransId="{EEEFE615-A5AB-49AA-939E-AF25ABF2F845}"/>
    <dgm:cxn modelId="{DA4FA147-465E-459F-8249-64FE52E4D5D8}" type="presOf" srcId="{50AA9E55-333A-4268-A340-0C44D331DD24}" destId="{A27E96EE-B290-48DF-822D-47B1D4BFCFF3}" srcOrd="0" destOrd="0" presId="urn:microsoft.com/office/officeart/2005/8/layout/hList1"/>
    <dgm:cxn modelId="{F0134A0D-BA96-4930-A034-41AC45C29CCB}" type="presOf" srcId="{946F29D8-1A04-48A8-8049-AFAB4D68353C}" destId="{DD3AC7D0-9C0E-4C30-87D0-2E7613FFAD2C}" srcOrd="0" destOrd="1" presId="urn:microsoft.com/office/officeart/2005/8/layout/hList1"/>
    <dgm:cxn modelId="{373B721E-57D9-4817-890A-BBA922B21956}" type="presParOf" srcId="{A27E96EE-B290-48DF-822D-47B1D4BFCFF3}" destId="{3654F12F-9092-4FE6-B0F7-F8AF75D8220F}" srcOrd="0" destOrd="0" presId="urn:microsoft.com/office/officeart/2005/8/layout/hList1"/>
    <dgm:cxn modelId="{05E7E102-CFB7-448C-A02D-CA916F1317CB}" type="presParOf" srcId="{3654F12F-9092-4FE6-B0F7-F8AF75D8220F}" destId="{F8203239-6992-4F1F-9DF8-4874BFF77D19}" srcOrd="0" destOrd="0" presId="urn:microsoft.com/office/officeart/2005/8/layout/hList1"/>
    <dgm:cxn modelId="{E090B360-FFAD-48F2-BE42-A598853B14B3}" type="presParOf" srcId="{3654F12F-9092-4FE6-B0F7-F8AF75D8220F}" destId="{BC7B7EB9-C0FE-43BE-B91D-EAFD2390ECF0}" srcOrd="1" destOrd="0" presId="urn:microsoft.com/office/officeart/2005/8/layout/hList1"/>
    <dgm:cxn modelId="{93E872BF-FA14-4FE2-B137-27D21439E802}" type="presParOf" srcId="{A27E96EE-B290-48DF-822D-47B1D4BFCFF3}" destId="{91190367-43EC-4B21-84A0-E76183113630}" srcOrd="1" destOrd="0" presId="urn:microsoft.com/office/officeart/2005/8/layout/hList1"/>
    <dgm:cxn modelId="{BCD29F11-2400-4D3A-94B9-97F2F2611A92}" type="presParOf" srcId="{A27E96EE-B290-48DF-822D-47B1D4BFCFF3}" destId="{52DD088D-4A29-4339-B25B-E6D7CBF16F14}" srcOrd="2" destOrd="0" presId="urn:microsoft.com/office/officeart/2005/8/layout/hList1"/>
    <dgm:cxn modelId="{87D3512C-CA34-4A31-B427-556B2F62D9F4}" type="presParOf" srcId="{52DD088D-4A29-4339-B25B-E6D7CBF16F14}" destId="{2DD6A825-FC48-4A06-A0CB-F718A788C5AF}" srcOrd="0" destOrd="0" presId="urn:microsoft.com/office/officeart/2005/8/layout/hList1"/>
    <dgm:cxn modelId="{0BCF1094-D831-4AA9-BE7D-502AF2D73FD5}" type="presParOf" srcId="{52DD088D-4A29-4339-B25B-E6D7CBF16F14}" destId="{DD3AC7D0-9C0E-4C30-87D0-2E7613FFAD2C}" srcOrd="1" destOrd="0" presId="urn:microsoft.com/office/officeart/2005/8/layout/hList1"/>
    <dgm:cxn modelId="{67DB0ECC-1468-4811-B8B3-3DE017567504}" type="presParOf" srcId="{A27E96EE-B290-48DF-822D-47B1D4BFCFF3}" destId="{E35B33E9-88FB-4B1B-BCB9-AA8B93F5DAD7}" srcOrd="3" destOrd="0" presId="urn:microsoft.com/office/officeart/2005/8/layout/hList1"/>
    <dgm:cxn modelId="{EC7916BF-1021-4228-855F-90FEA08ACA36}" type="presParOf" srcId="{A27E96EE-B290-48DF-822D-47B1D4BFCFF3}" destId="{508A4C7A-2996-4179-9A5D-58FD1B81A8F0}" srcOrd="4" destOrd="0" presId="urn:microsoft.com/office/officeart/2005/8/layout/hList1"/>
    <dgm:cxn modelId="{0E56F590-60A1-499B-8722-7253613B6024}" type="presParOf" srcId="{508A4C7A-2996-4179-9A5D-58FD1B81A8F0}" destId="{FCF18174-CEAA-4647-A5DB-121DCEB1C747}" srcOrd="0" destOrd="0" presId="urn:microsoft.com/office/officeart/2005/8/layout/hList1"/>
    <dgm:cxn modelId="{38984AD9-39BC-41A1-A084-BBBC012D7A6C}" type="presParOf" srcId="{508A4C7A-2996-4179-9A5D-58FD1B81A8F0}" destId="{DF4B4C71-3764-4B84-B7FE-ACFC114D72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CDC1E2-9DA7-47ED-B00A-5BF6711FC31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FA30101-1DFF-44D6-9E35-48B7DEA453DC}">
      <dgm:prSet/>
      <dgm:spPr/>
      <dgm:t>
        <a:bodyPr/>
        <a:lstStyle/>
        <a:p>
          <a:r>
            <a:rPr lang="en-GB"/>
            <a:t>Oral Vancomycin now first line (previously metronidazole) ? Will change (VRE)</a:t>
          </a:r>
          <a:endParaRPr lang="en-US"/>
        </a:p>
      </dgm:t>
    </dgm:pt>
    <dgm:pt modelId="{16BDF92D-DA16-4F98-8A7A-5175063A2AEC}" type="parTrans" cxnId="{6045929C-0BE9-4AF9-8692-FB1894506786}">
      <dgm:prSet/>
      <dgm:spPr/>
      <dgm:t>
        <a:bodyPr/>
        <a:lstStyle/>
        <a:p>
          <a:endParaRPr lang="en-US"/>
        </a:p>
      </dgm:t>
    </dgm:pt>
    <dgm:pt modelId="{4FF658A9-BCDF-40B4-8AC6-AAB9C4F3F6BE}" type="sibTrans" cxnId="{6045929C-0BE9-4AF9-8692-FB1894506786}">
      <dgm:prSet/>
      <dgm:spPr/>
      <dgm:t>
        <a:bodyPr/>
        <a:lstStyle/>
        <a:p>
          <a:endParaRPr lang="en-US"/>
        </a:p>
      </dgm:t>
    </dgm:pt>
    <dgm:pt modelId="{DA0BF347-9490-4B6C-85E9-9755FFDD685D}">
      <dgm:prSet/>
      <dgm:spPr/>
      <dgm:t>
        <a:bodyPr/>
        <a:lstStyle/>
        <a:p>
          <a:r>
            <a:rPr lang="en-GB"/>
            <a:t>Stop PPI if possible / rationalise/stop other antibiotics</a:t>
          </a:r>
          <a:endParaRPr lang="en-US"/>
        </a:p>
      </dgm:t>
    </dgm:pt>
    <dgm:pt modelId="{38E0EE77-4725-4F95-BEB7-E0BB880E791C}" type="parTrans" cxnId="{BBE878A5-7EAA-4ECF-9FE6-4696A247E43D}">
      <dgm:prSet/>
      <dgm:spPr/>
      <dgm:t>
        <a:bodyPr/>
        <a:lstStyle/>
        <a:p>
          <a:endParaRPr lang="en-US"/>
        </a:p>
      </dgm:t>
    </dgm:pt>
    <dgm:pt modelId="{B9B068C5-46BB-4F75-A633-F30F9F1D0468}" type="sibTrans" cxnId="{BBE878A5-7EAA-4ECF-9FE6-4696A247E43D}">
      <dgm:prSet/>
      <dgm:spPr/>
      <dgm:t>
        <a:bodyPr/>
        <a:lstStyle/>
        <a:p>
          <a:endParaRPr lang="en-US"/>
        </a:p>
      </dgm:t>
    </dgm:pt>
    <dgm:pt modelId="{681ED07A-E0BF-406D-AD26-2AF49D271D65}">
      <dgm:prSet/>
      <dgm:spPr/>
      <dgm:t>
        <a:bodyPr/>
        <a:lstStyle/>
        <a:p>
          <a:r>
            <a:rPr lang="en-GB"/>
            <a:t>Some development of treatments using live culture yoghurts / IV Ig / enteral emulsified faeces! </a:t>
          </a:r>
          <a:endParaRPr lang="en-US"/>
        </a:p>
      </dgm:t>
    </dgm:pt>
    <dgm:pt modelId="{F2DF9673-0739-46B4-8103-56E793CDD3AA}" type="parTrans" cxnId="{2EE24DDB-1122-4AC0-8ED5-9D00F38E57A3}">
      <dgm:prSet/>
      <dgm:spPr/>
      <dgm:t>
        <a:bodyPr/>
        <a:lstStyle/>
        <a:p>
          <a:endParaRPr lang="en-US"/>
        </a:p>
      </dgm:t>
    </dgm:pt>
    <dgm:pt modelId="{53DFBE6A-CB7E-467D-A8FD-1EDB4DB607F1}" type="sibTrans" cxnId="{2EE24DDB-1122-4AC0-8ED5-9D00F38E57A3}">
      <dgm:prSet/>
      <dgm:spPr/>
      <dgm:t>
        <a:bodyPr/>
        <a:lstStyle/>
        <a:p>
          <a:endParaRPr lang="en-US"/>
        </a:p>
      </dgm:t>
    </dgm:pt>
    <dgm:pt modelId="{CDF5553B-36DC-4883-950C-F6F2ABD0790A}">
      <dgm:prSet/>
      <dgm:spPr/>
      <dgm:t>
        <a:bodyPr/>
        <a:lstStyle/>
        <a:p>
          <a:r>
            <a:rPr lang="en-GB"/>
            <a:t>Pennine targets:</a:t>
          </a:r>
          <a:endParaRPr lang="en-US"/>
        </a:p>
      </dgm:t>
    </dgm:pt>
    <dgm:pt modelId="{65E04EF1-28B6-4200-B961-264ED410127F}" type="parTrans" cxnId="{8859CB64-3EE6-4915-9990-81E49114D7C3}">
      <dgm:prSet/>
      <dgm:spPr/>
      <dgm:t>
        <a:bodyPr/>
        <a:lstStyle/>
        <a:p>
          <a:endParaRPr lang="en-US"/>
        </a:p>
      </dgm:t>
    </dgm:pt>
    <dgm:pt modelId="{F60400BC-A484-4039-8D04-D3DB246D0738}" type="sibTrans" cxnId="{8859CB64-3EE6-4915-9990-81E49114D7C3}">
      <dgm:prSet/>
      <dgm:spPr/>
      <dgm:t>
        <a:bodyPr/>
        <a:lstStyle/>
        <a:p>
          <a:endParaRPr lang="en-US"/>
        </a:p>
      </dgm:t>
    </dgm:pt>
    <dgm:pt modelId="{38E32F4D-68FF-4448-A82A-B81972E70459}">
      <dgm:prSet/>
      <dgm:spPr/>
      <dgm:t>
        <a:bodyPr/>
        <a:lstStyle/>
        <a:p>
          <a:r>
            <a:rPr lang="en-GB"/>
            <a:t>2016 =  55, actual 58 cases</a:t>
          </a:r>
          <a:endParaRPr lang="en-US"/>
        </a:p>
      </dgm:t>
    </dgm:pt>
    <dgm:pt modelId="{07B3D1CA-D72C-4D55-BFEF-8A496522D353}" type="parTrans" cxnId="{A57BC72D-E98B-4901-999D-97AA48F96EED}">
      <dgm:prSet/>
      <dgm:spPr/>
      <dgm:t>
        <a:bodyPr/>
        <a:lstStyle/>
        <a:p>
          <a:endParaRPr lang="en-US"/>
        </a:p>
      </dgm:t>
    </dgm:pt>
    <dgm:pt modelId="{3D667AD3-CB4B-4C62-AA54-734AC8C9E2FA}" type="sibTrans" cxnId="{A57BC72D-E98B-4901-999D-97AA48F96EED}">
      <dgm:prSet/>
      <dgm:spPr/>
      <dgm:t>
        <a:bodyPr/>
        <a:lstStyle/>
        <a:p>
          <a:endParaRPr lang="en-US"/>
        </a:p>
      </dgm:t>
    </dgm:pt>
    <dgm:pt modelId="{D64C8CE2-BDDF-4FF2-A113-B5F8BB8DBE7D}">
      <dgm:prSet/>
      <dgm:spPr/>
      <dgm:t>
        <a:bodyPr/>
        <a:lstStyle/>
        <a:p>
          <a:r>
            <a:rPr lang="en-GB"/>
            <a:t>2017 = 55, so far =27 (NMGH 16  - already 7)</a:t>
          </a:r>
          <a:endParaRPr lang="en-US"/>
        </a:p>
      </dgm:t>
    </dgm:pt>
    <dgm:pt modelId="{D5C307E4-1F55-49E8-BB34-51F663B6ED3C}" type="parTrans" cxnId="{E413B357-F5E1-4907-B334-3ACE308BC8A8}">
      <dgm:prSet/>
      <dgm:spPr/>
      <dgm:t>
        <a:bodyPr/>
        <a:lstStyle/>
        <a:p>
          <a:endParaRPr lang="en-US"/>
        </a:p>
      </dgm:t>
    </dgm:pt>
    <dgm:pt modelId="{117DA19F-5578-4889-8BCF-ED07B126774B}" type="sibTrans" cxnId="{E413B357-F5E1-4907-B334-3ACE308BC8A8}">
      <dgm:prSet/>
      <dgm:spPr/>
      <dgm:t>
        <a:bodyPr/>
        <a:lstStyle/>
        <a:p>
          <a:endParaRPr lang="en-US"/>
        </a:p>
      </dgm:t>
    </dgm:pt>
    <dgm:pt modelId="{BE7F9C2C-6AF5-48A9-B76E-1878D4D60D9D}" type="pres">
      <dgm:prSet presAssocID="{D8CDC1E2-9DA7-47ED-B00A-5BF6711FC3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9C6A314-27E3-4E2F-AFE6-72010DE38B35}" type="pres">
      <dgm:prSet presAssocID="{2FA30101-1DFF-44D6-9E35-48B7DEA453D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2833BB-2FAE-4A46-9597-72348F089A2A}" type="pres">
      <dgm:prSet presAssocID="{4FF658A9-BCDF-40B4-8AC6-AAB9C4F3F6BE}" presName="sibTrans" presStyleLbl="sibTrans1D1" presStyleIdx="0" presStyleCnt="3"/>
      <dgm:spPr/>
      <dgm:t>
        <a:bodyPr/>
        <a:lstStyle/>
        <a:p>
          <a:endParaRPr lang="en-GB"/>
        </a:p>
      </dgm:t>
    </dgm:pt>
    <dgm:pt modelId="{ACC1932F-78E5-4945-9E1A-2DA4CF67B030}" type="pres">
      <dgm:prSet presAssocID="{4FF658A9-BCDF-40B4-8AC6-AAB9C4F3F6BE}" presName="connectorText" presStyleLbl="sibTrans1D1" presStyleIdx="0" presStyleCnt="3"/>
      <dgm:spPr/>
      <dgm:t>
        <a:bodyPr/>
        <a:lstStyle/>
        <a:p>
          <a:endParaRPr lang="en-GB"/>
        </a:p>
      </dgm:t>
    </dgm:pt>
    <dgm:pt modelId="{A1E3A018-36FC-434E-A577-630E01E519EA}" type="pres">
      <dgm:prSet presAssocID="{DA0BF347-9490-4B6C-85E9-9755FFDD685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20D2FC-03B4-469B-B99E-6781470DD777}" type="pres">
      <dgm:prSet presAssocID="{B9B068C5-46BB-4F75-A633-F30F9F1D0468}" presName="sibTrans" presStyleLbl="sibTrans1D1" presStyleIdx="1" presStyleCnt="3"/>
      <dgm:spPr/>
      <dgm:t>
        <a:bodyPr/>
        <a:lstStyle/>
        <a:p>
          <a:endParaRPr lang="en-GB"/>
        </a:p>
      </dgm:t>
    </dgm:pt>
    <dgm:pt modelId="{6133B5E6-6FB1-4195-8401-27009F8D31A0}" type="pres">
      <dgm:prSet presAssocID="{B9B068C5-46BB-4F75-A633-F30F9F1D0468}" presName="connectorText" presStyleLbl="sibTrans1D1" presStyleIdx="1" presStyleCnt="3"/>
      <dgm:spPr/>
      <dgm:t>
        <a:bodyPr/>
        <a:lstStyle/>
        <a:p>
          <a:endParaRPr lang="en-GB"/>
        </a:p>
      </dgm:t>
    </dgm:pt>
    <dgm:pt modelId="{DFA2A074-A1D2-455C-BA80-B8B4374E6FE2}" type="pres">
      <dgm:prSet presAssocID="{681ED07A-E0BF-406D-AD26-2AF49D271D6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5BE7DF-8E7F-46D3-A75B-E0FAAAFF84E1}" type="pres">
      <dgm:prSet presAssocID="{53DFBE6A-CB7E-467D-A8FD-1EDB4DB607F1}" presName="sibTrans" presStyleLbl="sibTrans1D1" presStyleIdx="2" presStyleCnt="3"/>
      <dgm:spPr/>
      <dgm:t>
        <a:bodyPr/>
        <a:lstStyle/>
        <a:p>
          <a:endParaRPr lang="en-GB"/>
        </a:p>
      </dgm:t>
    </dgm:pt>
    <dgm:pt modelId="{93E50816-527C-46F1-AA0C-190764F20234}" type="pres">
      <dgm:prSet presAssocID="{53DFBE6A-CB7E-467D-A8FD-1EDB4DB607F1}" presName="connectorText" presStyleLbl="sibTrans1D1" presStyleIdx="2" presStyleCnt="3"/>
      <dgm:spPr/>
      <dgm:t>
        <a:bodyPr/>
        <a:lstStyle/>
        <a:p>
          <a:endParaRPr lang="en-GB"/>
        </a:p>
      </dgm:t>
    </dgm:pt>
    <dgm:pt modelId="{435C6B3A-D050-4FF5-8564-3C576250CA5F}" type="pres">
      <dgm:prSet presAssocID="{CDF5553B-36DC-4883-950C-F6F2ABD079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B5D0B22-FCDF-4617-8DCD-FE91F005DD64}" type="presOf" srcId="{53DFBE6A-CB7E-467D-A8FD-1EDB4DB607F1}" destId="{93E50816-527C-46F1-AA0C-190764F20234}" srcOrd="1" destOrd="0" presId="urn:microsoft.com/office/officeart/2016/7/layout/RepeatingBendingProcessNew"/>
    <dgm:cxn modelId="{F76289E2-9C36-4D73-865C-4E7F633B490D}" type="presOf" srcId="{38E32F4D-68FF-4448-A82A-B81972E70459}" destId="{435C6B3A-D050-4FF5-8564-3C576250CA5F}" srcOrd="0" destOrd="1" presId="urn:microsoft.com/office/officeart/2016/7/layout/RepeatingBendingProcessNew"/>
    <dgm:cxn modelId="{BBE878A5-7EAA-4ECF-9FE6-4696A247E43D}" srcId="{D8CDC1E2-9DA7-47ED-B00A-5BF6711FC319}" destId="{DA0BF347-9490-4B6C-85E9-9755FFDD685D}" srcOrd="1" destOrd="0" parTransId="{38E0EE77-4725-4F95-BEB7-E0BB880E791C}" sibTransId="{B9B068C5-46BB-4F75-A633-F30F9F1D0468}"/>
    <dgm:cxn modelId="{E413B357-F5E1-4907-B334-3ACE308BC8A8}" srcId="{CDF5553B-36DC-4883-950C-F6F2ABD0790A}" destId="{D64C8CE2-BDDF-4FF2-A113-B5F8BB8DBE7D}" srcOrd="1" destOrd="0" parTransId="{D5C307E4-1F55-49E8-BB34-51F663B6ED3C}" sibTransId="{117DA19F-5578-4889-8BCF-ED07B126774B}"/>
    <dgm:cxn modelId="{9F5F9D2F-7B3B-4612-8EBA-059D1375B2D2}" type="presOf" srcId="{DA0BF347-9490-4B6C-85E9-9755FFDD685D}" destId="{A1E3A018-36FC-434E-A577-630E01E519EA}" srcOrd="0" destOrd="0" presId="urn:microsoft.com/office/officeart/2016/7/layout/RepeatingBendingProcessNew"/>
    <dgm:cxn modelId="{D21FD306-7944-4893-B160-DEAA8568A26C}" type="presOf" srcId="{4FF658A9-BCDF-40B4-8AC6-AAB9C4F3F6BE}" destId="{A72833BB-2FAE-4A46-9597-72348F089A2A}" srcOrd="0" destOrd="0" presId="urn:microsoft.com/office/officeart/2016/7/layout/RepeatingBendingProcessNew"/>
    <dgm:cxn modelId="{A2330BB0-2C06-4A37-9E23-F5A18240FE31}" type="presOf" srcId="{2FA30101-1DFF-44D6-9E35-48B7DEA453DC}" destId="{89C6A314-27E3-4E2F-AFE6-72010DE38B35}" srcOrd="0" destOrd="0" presId="urn:microsoft.com/office/officeart/2016/7/layout/RepeatingBendingProcessNew"/>
    <dgm:cxn modelId="{FE68BBEC-0E8D-4B78-BFE3-7BDDB09DFC2C}" type="presOf" srcId="{D64C8CE2-BDDF-4FF2-A113-B5F8BB8DBE7D}" destId="{435C6B3A-D050-4FF5-8564-3C576250CA5F}" srcOrd="0" destOrd="2" presId="urn:microsoft.com/office/officeart/2016/7/layout/RepeatingBendingProcessNew"/>
    <dgm:cxn modelId="{37186FC1-A147-4B6A-8AD2-0BFD5C4C2E4B}" type="presOf" srcId="{B9B068C5-46BB-4F75-A633-F30F9F1D0468}" destId="{5720D2FC-03B4-469B-B99E-6781470DD777}" srcOrd="0" destOrd="0" presId="urn:microsoft.com/office/officeart/2016/7/layout/RepeatingBendingProcessNew"/>
    <dgm:cxn modelId="{C9B6DCD9-61A2-4AC1-9FB1-4AE69583153F}" type="presOf" srcId="{4FF658A9-BCDF-40B4-8AC6-AAB9C4F3F6BE}" destId="{ACC1932F-78E5-4945-9E1A-2DA4CF67B030}" srcOrd="1" destOrd="0" presId="urn:microsoft.com/office/officeart/2016/7/layout/RepeatingBendingProcessNew"/>
    <dgm:cxn modelId="{3B6DAA85-56BF-4010-8FF1-179C74D06706}" type="presOf" srcId="{D8CDC1E2-9DA7-47ED-B00A-5BF6711FC319}" destId="{BE7F9C2C-6AF5-48A9-B76E-1878D4D60D9D}" srcOrd="0" destOrd="0" presId="urn:microsoft.com/office/officeart/2016/7/layout/RepeatingBendingProcessNew"/>
    <dgm:cxn modelId="{6045929C-0BE9-4AF9-8692-FB1894506786}" srcId="{D8CDC1E2-9DA7-47ED-B00A-5BF6711FC319}" destId="{2FA30101-1DFF-44D6-9E35-48B7DEA453DC}" srcOrd="0" destOrd="0" parTransId="{16BDF92D-DA16-4F98-8A7A-5175063A2AEC}" sibTransId="{4FF658A9-BCDF-40B4-8AC6-AAB9C4F3F6BE}"/>
    <dgm:cxn modelId="{A0E8CFB7-A800-4BB0-AB9C-F5C8DFC993FE}" type="presOf" srcId="{681ED07A-E0BF-406D-AD26-2AF49D271D65}" destId="{DFA2A074-A1D2-455C-BA80-B8B4374E6FE2}" srcOrd="0" destOrd="0" presId="urn:microsoft.com/office/officeart/2016/7/layout/RepeatingBendingProcessNew"/>
    <dgm:cxn modelId="{A57BC72D-E98B-4901-999D-97AA48F96EED}" srcId="{CDF5553B-36DC-4883-950C-F6F2ABD0790A}" destId="{38E32F4D-68FF-4448-A82A-B81972E70459}" srcOrd="0" destOrd="0" parTransId="{07B3D1CA-D72C-4D55-BFEF-8A496522D353}" sibTransId="{3D667AD3-CB4B-4C62-AA54-734AC8C9E2FA}"/>
    <dgm:cxn modelId="{6EE75C29-1FB4-455E-A494-8C10F7E396A9}" type="presOf" srcId="{B9B068C5-46BB-4F75-A633-F30F9F1D0468}" destId="{6133B5E6-6FB1-4195-8401-27009F8D31A0}" srcOrd="1" destOrd="0" presId="urn:microsoft.com/office/officeart/2016/7/layout/RepeatingBendingProcessNew"/>
    <dgm:cxn modelId="{8859CB64-3EE6-4915-9990-81E49114D7C3}" srcId="{D8CDC1E2-9DA7-47ED-B00A-5BF6711FC319}" destId="{CDF5553B-36DC-4883-950C-F6F2ABD0790A}" srcOrd="3" destOrd="0" parTransId="{65E04EF1-28B6-4200-B961-264ED410127F}" sibTransId="{F60400BC-A484-4039-8D04-D3DB246D0738}"/>
    <dgm:cxn modelId="{9841C3E1-2836-49D3-8DF9-D0F8F5DD1B9D}" type="presOf" srcId="{53DFBE6A-CB7E-467D-A8FD-1EDB4DB607F1}" destId="{795BE7DF-8E7F-46D3-A75B-E0FAAAFF84E1}" srcOrd="0" destOrd="0" presId="urn:microsoft.com/office/officeart/2016/7/layout/RepeatingBendingProcessNew"/>
    <dgm:cxn modelId="{9ACCFFC0-0C5C-4108-AE61-7394BEE4BC53}" type="presOf" srcId="{CDF5553B-36DC-4883-950C-F6F2ABD0790A}" destId="{435C6B3A-D050-4FF5-8564-3C576250CA5F}" srcOrd="0" destOrd="0" presId="urn:microsoft.com/office/officeart/2016/7/layout/RepeatingBendingProcessNew"/>
    <dgm:cxn modelId="{2EE24DDB-1122-4AC0-8ED5-9D00F38E57A3}" srcId="{D8CDC1E2-9DA7-47ED-B00A-5BF6711FC319}" destId="{681ED07A-E0BF-406D-AD26-2AF49D271D65}" srcOrd="2" destOrd="0" parTransId="{F2DF9673-0739-46B4-8103-56E793CDD3AA}" sibTransId="{53DFBE6A-CB7E-467D-A8FD-1EDB4DB607F1}"/>
    <dgm:cxn modelId="{8DFA75E1-18BC-4107-977C-CE1D1F1715F6}" type="presParOf" srcId="{BE7F9C2C-6AF5-48A9-B76E-1878D4D60D9D}" destId="{89C6A314-27E3-4E2F-AFE6-72010DE38B35}" srcOrd="0" destOrd="0" presId="urn:microsoft.com/office/officeart/2016/7/layout/RepeatingBendingProcessNew"/>
    <dgm:cxn modelId="{2A43AB78-509B-4D7A-8528-6BD647DEC620}" type="presParOf" srcId="{BE7F9C2C-6AF5-48A9-B76E-1878D4D60D9D}" destId="{A72833BB-2FAE-4A46-9597-72348F089A2A}" srcOrd="1" destOrd="0" presId="urn:microsoft.com/office/officeart/2016/7/layout/RepeatingBendingProcessNew"/>
    <dgm:cxn modelId="{ABA8578D-E8EC-4BC7-A304-B8BF8A88FDE0}" type="presParOf" srcId="{A72833BB-2FAE-4A46-9597-72348F089A2A}" destId="{ACC1932F-78E5-4945-9E1A-2DA4CF67B030}" srcOrd="0" destOrd="0" presId="urn:microsoft.com/office/officeart/2016/7/layout/RepeatingBendingProcessNew"/>
    <dgm:cxn modelId="{B13DBDD6-78ED-4512-895D-6AC133229428}" type="presParOf" srcId="{BE7F9C2C-6AF5-48A9-B76E-1878D4D60D9D}" destId="{A1E3A018-36FC-434E-A577-630E01E519EA}" srcOrd="2" destOrd="0" presId="urn:microsoft.com/office/officeart/2016/7/layout/RepeatingBendingProcessNew"/>
    <dgm:cxn modelId="{458138B6-722E-48B4-A250-C2E76EE7BE0B}" type="presParOf" srcId="{BE7F9C2C-6AF5-48A9-B76E-1878D4D60D9D}" destId="{5720D2FC-03B4-469B-B99E-6781470DD777}" srcOrd="3" destOrd="0" presId="urn:microsoft.com/office/officeart/2016/7/layout/RepeatingBendingProcessNew"/>
    <dgm:cxn modelId="{EDA4C85D-10F9-4C0C-B4CB-33A8871ABB40}" type="presParOf" srcId="{5720D2FC-03B4-469B-B99E-6781470DD777}" destId="{6133B5E6-6FB1-4195-8401-27009F8D31A0}" srcOrd="0" destOrd="0" presId="urn:microsoft.com/office/officeart/2016/7/layout/RepeatingBendingProcessNew"/>
    <dgm:cxn modelId="{981D59F9-E9F8-482F-B0BD-EA5285DA1F11}" type="presParOf" srcId="{BE7F9C2C-6AF5-48A9-B76E-1878D4D60D9D}" destId="{DFA2A074-A1D2-455C-BA80-B8B4374E6FE2}" srcOrd="4" destOrd="0" presId="urn:microsoft.com/office/officeart/2016/7/layout/RepeatingBendingProcessNew"/>
    <dgm:cxn modelId="{9A58FE5D-9457-47DF-9FD1-DC7B3EBC0A48}" type="presParOf" srcId="{BE7F9C2C-6AF5-48A9-B76E-1878D4D60D9D}" destId="{795BE7DF-8E7F-46D3-A75B-E0FAAAFF84E1}" srcOrd="5" destOrd="0" presId="urn:microsoft.com/office/officeart/2016/7/layout/RepeatingBendingProcessNew"/>
    <dgm:cxn modelId="{D845B95B-D1B3-4522-8F83-3398E7D6034B}" type="presParOf" srcId="{795BE7DF-8E7F-46D3-A75B-E0FAAAFF84E1}" destId="{93E50816-527C-46F1-AA0C-190764F20234}" srcOrd="0" destOrd="0" presId="urn:microsoft.com/office/officeart/2016/7/layout/RepeatingBendingProcessNew"/>
    <dgm:cxn modelId="{8D8AD702-0378-4D41-9E4F-18C9ACF3FBF0}" type="presParOf" srcId="{BE7F9C2C-6AF5-48A9-B76E-1878D4D60D9D}" destId="{435C6B3A-D050-4FF5-8564-3C576250CA5F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1084A1-2D46-4C8B-8ECD-DBA36C965908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57F40E-EF6D-4562-A84D-378666F5D29C}">
      <dgm:prSet/>
      <dgm:spPr/>
      <dgm:t>
        <a:bodyPr/>
        <a:lstStyle/>
        <a:p>
          <a:r>
            <a:rPr lang="en-GB" u="sng"/>
            <a:t>CAP</a:t>
          </a:r>
          <a:endParaRPr lang="en-US"/>
        </a:p>
      </dgm:t>
    </dgm:pt>
    <dgm:pt modelId="{EDCDCABE-4952-46AF-B1E0-23F6FD56F4FB}" type="parTrans" cxnId="{C617674A-BCB6-41A3-B795-D5BE6262BFAE}">
      <dgm:prSet/>
      <dgm:spPr/>
      <dgm:t>
        <a:bodyPr/>
        <a:lstStyle/>
        <a:p>
          <a:endParaRPr lang="en-US"/>
        </a:p>
      </dgm:t>
    </dgm:pt>
    <dgm:pt modelId="{38225E32-35A6-4107-8F97-8122ED02D305}" type="sibTrans" cxnId="{C617674A-BCB6-41A3-B795-D5BE6262BFAE}">
      <dgm:prSet/>
      <dgm:spPr/>
      <dgm:t>
        <a:bodyPr/>
        <a:lstStyle/>
        <a:p>
          <a:endParaRPr lang="en-US"/>
        </a:p>
      </dgm:t>
    </dgm:pt>
    <dgm:pt modelId="{25BDAFF2-227E-4A71-BB0D-75DB88BE2288}">
      <dgm:prSet/>
      <dgm:spPr/>
      <dgm:t>
        <a:bodyPr/>
        <a:lstStyle/>
        <a:p>
          <a:r>
            <a:rPr lang="en-GB"/>
            <a:t>Every pt:</a:t>
          </a:r>
          <a:endParaRPr lang="en-US"/>
        </a:p>
      </dgm:t>
    </dgm:pt>
    <dgm:pt modelId="{84A8D18C-B80D-4061-B41A-02BE782817C4}" type="parTrans" cxnId="{8FBE61B4-C3DF-4A2C-80B3-1E4CD694CA19}">
      <dgm:prSet/>
      <dgm:spPr/>
      <dgm:t>
        <a:bodyPr/>
        <a:lstStyle/>
        <a:p>
          <a:endParaRPr lang="en-US"/>
        </a:p>
      </dgm:t>
    </dgm:pt>
    <dgm:pt modelId="{F0914C7D-2671-4B1B-9E6A-73B1A9E4C72D}" type="sibTrans" cxnId="{8FBE61B4-C3DF-4A2C-80B3-1E4CD694CA19}">
      <dgm:prSet/>
      <dgm:spPr/>
      <dgm:t>
        <a:bodyPr/>
        <a:lstStyle/>
        <a:p>
          <a:endParaRPr lang="en-US"/>
        </a:p>
      </dgm:t>
    </dgm:pt>
    <dgm:pt modelId="{94440E0A-6648-4A05-8C70-3040C957112F}">
      <dgm:prSet/>
      <dgm:spPr/>
      <dgm:t>
        <a:bodyPr/>
        <a:lstStyle/>
        <a:p>
          <a:r>
            <a:rPr lang="en-GB"/>
            <a:t>Sputum for C&amp;S,</a:t>
          </a:r>
          <a:endParaRPr lang="en-US"/>
        </a:p>
      </dgm:t>
    </dgm:pt>
    <dgm:pt modelId="{62B87423-3692-4D6B-8C9A-7982B783A6B0}" type="parTrans" cxnId="{D7748C7C-5D71-43CD-ABD4-5FEFB0212060}">
      <dgm:prSet/>
      <dgm:spPr/>
      <dgm:t>
        <a:bodyPr/>
        <a:lstStyle/>
        <a:p>
          <a:endParaRPr lang="en-US"/>
        </a:p>
      </dgm:t>
    </dgm:pt>
    <dgm:pt modelId="{57E5D95E-D246-4D05-B438-02692FD8E478}" type="sibTrans" cxnId="{D7748C7C-5D71-43CD-ABD4-5FEFB0212060}">
      <dgm:prSet/>
      <dgm:spPr/>
      <dgm:t>
        <a:bodyPr/>
        <a:lstStyle/>
        <a:p>
          <a:endParaRPr lang="en-US"/>
        </a:p>
      </dgm:t>
    </dgm:pt>
    <dgm:pt modelId="{A1844F72-E1EA-4A6E-A838-BB456F717799}">
      <dgm:prSet/>
      <dgm:spPr/>
      <dgm:t>
        <a:bodyPr/>
        <a:lstStyle/>
        <a:p>
          <a:r>
            <a:rPr lang="en-GB"/>
            <a:t>Blood culture</a:t>
          </a:r>
          <a:endParaRPr lang="en-US"/>
        </a:p>
      </dgm:t>
    </dgm:pt>
    <dgm:pt modelId="{18E0A0E8-8068-429D-B23F-C566A3E9A589}" type="parTrans" cxnId="{38289FA2-336C-47CF-8865-48E9583A8D2B}">
      <dgm:prSet/>
      <dgm:spPr/>
      <dgm:t>
        <a:bodyPr/>
        <a:lstStyle/>
        <a:p>
          <a:endParaRPr lang="en-US"/>
        </a:p>
      </dgm:t>
    </dgm:pt>
    <dgm:pt modelId="{51FA4614-0378-4495-BB16-7F92FED8D0A1}" type="sibTrans" cxnId="{38289FA2-336C-47CF-8865-48E9583A8D2B}">
      <dgm:prSet/>
      <dgm:spPr/>
      <dgm:t>
        <a:bodyPr/>
        <a:lstStyle/>
        <a:p>
          <a:endParaRPr lang="en-US"/>
        </a:p>
      </dgm:t>
    </dgm:pt>
    <dgm:pt modelId="{59FA395B-CEA3-432C-999B-5FC8C0AAFCEF}">
      <dgm:prSet/>
      <dgm:spPr/>
      <dgm:t>
        <a:bodyPr/>
        <a:lstStyle/>
        <a:p>
          <a:r>
            <a:rPr lang="en-GB"/>
            <a:t>CSU - Legionella/Pneumococcal</a:t>
          </a:r>
          <a:endParaRPr lang="en-US"/>
        </a:p>
      </dgm:t>
    </dgm:pt>
    <dgm:pt modelId="{29E43185-0470-43D7-9053-716EADB8EC3E}" type="parTrans" cxnId="{41CF53D1-0C39-47BE-9CEA-44572169211A}">
      <dgm:prSet/>
      <dgm:spPr/>
      <dgm:t>
        <a:bodyPr/>
        <a:lstStyle/>
        <a:p>
          <a:endParaRPr lang="en-US"/>
        </a:p>
      </dgm:t>
    </dgm:pt>
    <dgm:pt modelId="{08D59614-A718-4DD3-A7D3-56A0E488A6CC}" type="sibTrans" cxnId="{41CF53D1-0C39-47BE-9CEA-44572169211A}">
      <dgm:prSet/>
      <dgm:spPr/>
      <dgm:t>
        <a:bodyPr/>
        <a:lstStyle/>
        <a:p>
          <a:endParaRPr lang="en-US"/>
        </a:p>
      </dgm:t>
    </dgm:pt>
    <dgm:pt modelId="{57FBE1AE-14AB-464E-AC84-0B27C05DEB38}">
      <dgm:prSet/>
      <dgm:spPr/>
      <dgm:t>
        <a:bodyPr/>
        <a:lstStyle/>
        <a:p>
          <a:r>
            <a:rPr lang="en-GB"/>
            <a:t>HIV test</a:t>
          </a:r>
          <a:endParaRPr lang="en-US"/>
        </a:p>
      </dgm:t>
    </dgm:pt>
    <dgm:pt modelId="{1EAC09AC-3622-4D8E-A459-1C627FFF29F4}" type="parTrans" cxnId="{668536B1-B5D1-4D86-A7B0-D6B4A9B4E89C}">
      <dgm:prSet/>
      <dgm:spPr/>
      <dgm:t>
        <a:bodyPr/>
        <a:lstStyle/>
        <a:p>
          <a:endParaRPr lang="en-US"/>
        </a:p>
      </dgm:t>
    </dgm:pt>
    <dgm:pt modelId="{584E0DA9-CE78-4BCD-8B9C-42DB2662B0D6}" type="sibTrans" cxnId="{668536B1-B5D1-4D86-A7B0-D6B4A9B4E89C}">
      <dgm:prSet/>
      <dgm:spPr/>
      <dgm:t>
        <a:bodyPr/>
        <a:lstStyle/>
        <a:p>
          <a:endParaRPr lang="en-US"/>
        </a:p>
      </dgm:t>
    </dgm:pt>
    <dgm:pt modelId="{97CC3E1F-6E64-4E0E-894C-F0EE1D523554}">
      <dgm:prSet/>
      <dgm:spPr/>
      <dgm:t>
        <a:bodyPr/>
        <a:lstStyle/>
        <a:p>
          <a:r>
            <a:rPr lang="en-GB"/>
            <a:t>RSV – ‘flu swabs’ – includes PCR testing for 9 viruses including mycoplasma</a:t>
          </a:r>
          <a:endParaRPr lang="en-US"/>
        </a:p>
      </dgm:t>
    </dgm:pt>
    <dgm:pt modelId="{33AAB9B4-726A-4437-8079-18A4D197CB7A}" type="parTrans" cxnId="{7379C603-5B62-4148-9695-88D78939C0C8}">
      <dgm:prSet/>
      <dgm:spPr/>
      <dgm:t>
        <a:bodyPr/>
        <a:lstStyle/>
        <a:p>
          <a:endParaRPr lang="en-US"/>
        </a:p>
      </dgm:t>
    </dgm:pt>
    <dgm:pt modelId="{66290908-5940-45F9-9AD3-D81C65F60923}" type="sibTrans" cxnId="{7379C603-5B62-4148-9695-88D78939C0C8}">
      <dgm:prSet/>
      <dgm:spPr/>
      <dgm:t>
        <a:bodyPr/>
        <a:lstStyle/>
        <a:p>
          <a:endParaRPr lang="en-US"/>
        </a:p>
      </dgm:t>
    </dgm:pt>
    <dgm:pt modelId="{7FF37A52-44AA-4044-BD2E-DF68B4604AEE}">
      <dgm:prSet/>
      <dgm:spPr/>
      <dgm:t>
        <a:bodyPr/>
        <a:lstStyle/>
        <a:p>
          <a:r>
            <a:rPr lang="en-GB"/>
            <a:t>If still no improvement / all above negative:</a:t>
          </a:r>
          <a:endParaRPr lang="en-US"/>
        </a:p>
      </dgm:t>
    </dgm:pt>
    <dgm:pt modelId="{6485C5DB-7307-4E7F-9214-23CE819D6C0C}" type="parTrans" cxnId="{2FDA0137-0244-425A-8614-490A2E428E3F}">
      <dgm:prSet/>
      <dgm:spPr/>
      <dgm:t>
        <a:bodyPr/>
        <a:lstStyle/>
        <a:p>
          <a:endParaRPr lang="en-US"/>
        </a:p>
      </dgm:t>
    </dgm:pt>
    <dgm:pt modelId="{693497AB-3EE4-49A9-9790-8D339B34EC72}" type="sibTrans" cxnId="{2FDA0137-0244-425A-8614-490A2E428E3F}">
      <dgm:prSet/>
      <dgm:spPr/>
      <dgm:t>
        <a:bodyPr/>
        <a:lstStyle/>
        <a:p>
          <a:endParaRPr lang="en-US"/>
        </a:p>
      </dgm:t>
    </dgm:pt>
    <dgm:pt modelId="{902D8657-0AD1-4182-A6AF-4A8E072DD715}">
      <dgm:prSet/>
      <dgm:spPr/>
      <dgm:t>
        <a:bodyPr/>
        <a:lstStyle/>
        <a:p>
          <a:r>
            <a:rPr lang="en-GB"/>
            <a:t>RSV sample for coronavirus (recent travel) and enteroviruses</a:t>
          </a:r>
          <a:endParaRPr lang="en-US"/>
        </a:p>
      </dgm:t>
    </dgm:pt>
    <dgm:pt modelId="{386F0B20-72CA-454E-A425-992D82C0EE6F}" type="parTrans" cxnId="{A34BEE69-4B6E-4FED-A09E-A022F9A81A7C}">
      <dgm:prSet/>
      <dgm:spPr/>
      <dgm:t>
        <a:bodyPr/>
        <a:lstStyle/>
        <a:p>
          <a:endParaRPr lang="en-US"/>
        </a:p>
      </dgm:t>
    </dgm:pt>
    <dgm:pt modelId="{44882460-0B94-47CB-B948-58F07F3084EF}" type="sibTrans" cxnId="{A34BEE69-4B6E-4FED-A09E-A022F9A81A7C}">
      <dgm:prSet/>
      <dgm:spPr/>
      <dgm:t>
        <a:bodyPr/>
        <a:lstStyle/>
        <a:p>
          <a:endParaRPr lang="en-US"/>
        </a:p>
      </dgm:t>
    </dgm:pt>
    <dgm:pt modelId="{C929A5C9-ACF5-4B31-8729-32385F0F5A00}">
      <dgm:prSet/>
      <dgm:spPr/>
      <dgm:t>
        <a:bodyPr/>
        <a:lstStyle/>
        <a:p>
          <a:r>
            <a:rPr lang="en-GB"/>
            <a:t>Atypical serology : chlamydophila, Q fever</a:t>
          </a:r>
          <a:endParaRPr lang="en-US"/>
        </a:p>
      </dgm:t>
    </dgm:pt>
    <dgm:pt modelId="{58FC5C39-8EA0-407C-9866-BA745B13CEB6}" type="parTrans" cxnId="{D76977BB-2F0A-4501-9FE7-BD140ECCC5B0}">
      <dgm:prSet/>
      <dgm:spPr/>
      <dgm:t>
        <a:bodyPr/>
        <a:lstStyle/>
        <a:p>
          <a:endParaRPr lang="en-US"/>
        </a:p>
      </dgm:t>
    </dgm:pt>
    <dgm:pt modelId="{2E3AB23B-3D44-4143-B3FA-C9EDE06412C7}" type="sibTrans" cxnId="{D76977BB-2F0A-4501-9FE7-BD140ECCC5B0}">
      <dgm:prSet/>
      <dgm:spPr/>
      <dgm:t>
        <a:bodyPr/>
        <a:lstStyle/>
        <a:p>
          <a:endParaRPr lang="en-US"/>
        </a:p>
      </dgm:t>
    </dgm:pt>
    <dgm:pt modelId="{2E1DA105-E93C-4D22-8105-EBC3F3761DCF}">
      <dgm:prSet/>
      <dgm:spPr/>
      <dgm:t>
        <a:bodyPr/>
        <a:lstStyle/>
        <a:p>
          <a:r>
            <a:rPr lang="en-GB"/>
            <a:t>Serology for CMV, EBV, VZV</a:t>
          </a:r>
          <a:endParaRPr lang="en-US"/>
        </a:p>
      </dgm:t>
    </dgm:pt>
    <dgm:pt modelId="{FE4EC4B9-3F01-4C54-8903-7328A2999EED}" type="parTrans" cxnId="{15CDD55C-0D4A-4F24-B28E-1D32AE340439}">
      <dgm:prSet/>
      <dgm:spPr/>
      <dgm:t>
        <a:bodyPr/>
        <a:lstStyle/>
        <a:p>
          <a:endParaRPr lang="en-US"/>
        </a:p>
      </dgm:t>
    </dgm:pt>
    <dgm:pt modelId="{351C8FB4-80BB-4A26-A94D-8ADF71EE1E75}" type="sibTrans" cxnId="{15CDD55C-0D4A-4F24-B28E-1D32AE340439}">
      <dgm:prSet/>
      <dgm:spPr/>
      <dgm:t>
        <a:bodyPr/>
        <a:lstStyle/>
        <a:p>
          <a:endParaRPr lang="en-US"/>
        </a:p>
      </dgm:t>
    </dgm:pt>
    <dgm:pt modelId="{5C5880C6-5565-4BD4-B2ED-73DCD2AF2318}">
      <dgm:prSet/>
      <dgm:spPr/>
      <dgm:t>
        <a:bodyPr/>
        <a:lstStyle/>
        <a:p>
          <a:r>
            <a:rPr lang="en-GB"/>
            <a:t>If still no improvement / all above negative:</a:t>
          </a:r>
          <a:endParaRPr lang="en-US"/>
        </a:p>
      </dgm:t>
    </dgm:pt>
    <dgm:pt modelId="{C299E39D-4B1B-4825-9AFD-DF194EE5B83A}" type="parTrans" cxnId="{3398F985-C61B-4D1D-80A5-273CC601B151}">
      <dgm:prSet/>
      <dgm:spPr/>
      <dgm:t>
        <a:bodyPr/>
        <a:lstStyle/>
        <a:p>
          <a:endParaRPr lang="en-US"/>
        </a:p>
      </dgm:t>
    </dgm:pt>
    <dgm:pt modelId="{9924146F-C310-4628-B1DE-8514548850B3}" type="sibTrans" cxnId="{3398F985-C61B-4D1D-80A5-273CC601B151}">
      <dgm:prSet/>
      <dgm:spPr/>
      <dgm:t>
        <a:bodyPr/>
        <a:lstStyle/>
        <a:p>
          <a:endParaRPr lang="en-US"/>
        </a:p>
      </dgm:t>
    </dgm:pt>
    <dgm:pt modelId="{FCD8C0C4-CDE0-45B0-B7D7-33310A55E279}">
      <dgm:prSet/>
      <dgm:spPr/>
      <dgm:t>
        <a:bodyPr/>
        <a:lstStyle/>
        <a:p>
          <a:r>
            <a:rPr lang="en-GB"/>
            <a:t>RSV sample for HSV, CMV, EBV, VZV</a:t>
          </a:r>
          <a:endParaRPr lang="en-US"/>
        </a:p>
      </dgm:t>
    </dgm:pt>
    <dgm:pt modelId="{9E8517FC-0225-4110-A451-E6BC27071E00}" type="parTrans" cxnId="{EBE4647C-4E77-41DB-B5C8-8F12FA2CD067}">
      <dgm:prSet/>
      <dgm:spPr/>
      <dgm:t>
        <a:bodyPr/>
        <a:lstStyle/>
        <a:p>
          <a:endParaRPr lang="en-US"/>
        </a:p>
      </dgm:t>
    </dgm:pt>
    <dgm:pt modelId="{411C9145-CBE1-4886-A766-6670F645FDC3}" type="sibTrans" cxnId="{EBE4647C-4E77-41DB-B5C8-8F12FA2CD067}">
      <dgm:prSet/>
      <dgm:spPr/>
      <dgm:t>
        <a:bodyPr/>
        <a:lstStyle/>
        <a:p>
          <a:endParaRPr lang="en-US"/>
        </a:p>
      </dgm:t>
    </dgm:pt>
    <dgm:pt modelId="{372F87B1-DAA6-48A2-BCB7-25C6A3B5EA35}" type="pres">
      <dgm:prSet presAssocID="{741084A1-2D46-4C8B-8ECD-DBA36C965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0D31E8-620E-462B-BCC5-C47BF02919C7}" type="pres">
      <dgm:prSet presAssocID="{DE57F40E-EF6D-4562-A84D-378666F5D29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E88EFE3-6E00-4F32-9F4A-ADE83E880F2C}" type="presOf" srcId="{57FBE1AE-14AB-464E-AC84-0B27C05DEB38}" destId="{EC0D31E8-620E-462B-BCC5-C47BF02919C7}" srcOrd="0" destOrd="5" presId="urn:microsoft.com/office/officeart/2016/7/layout/BasicProcessNew"/>
    <dgm:cxn modelId="{15CDD55C-0D4A-4F24-B28E-1D32AE340439}" srcId="{7FF37A52-44AA-4044-BD2E-DF68B4604AEE}" destId="{2E1DA105-E93C-4D22-8105-EBC3F3761DCF}" srcOrd="2" destOrd="0" parTransId="{FE4EC4B9-3F01-4C54-8903-7328A2999EED}" sibTransId="{351C8FB4-80BB-4A26-A94D-8ADF71EE1E75}"/>
    <dgm:cxn modelId="{A68FBBF0-2E2C-41EE-B8C3-B7F82A0FD746}" type="presOf" srcId="{A1844F72-E1EA-4A6E-A838-BB456F717799}" destId="{EC0D31E8-620E-462B-BCC5-C47BF02919C7}" srcOrd="0" destOrd="3" presId="urn:microsoft.com/office/officeart/2016/7/layout/BasicProcessNew"/>
    <dgm:cxn modelId="{3398F985-C61B-4D1D-80A5-273CC601B151}" srcId="{DE57F40E-EF6D-4562-A84D-378666F5D29C}" destId="{5C5880C6-5565-4BD4-B2ED-73DCD2AF2318}" srcOrd="7" destOrd="0" parTransId="{C299E39D-4B1B-4825-9AFD-DF194EE5B83A}" sibTransId="{9924146F-C310-4628-B1DE-8514548850B3}"/>
    <dgm:cxn modelId="{D636E4C8-CF23-48E6-B1A0-7CF7F6AE49CD}" type="presOf" srcId="{C929A5C9-ACF5-4B31-8729-32385F0F5A00}" destId="{EC0D31E8-620E-462B-BCC5-C47BF02919C7}" srcOrd="0" destOrd="9" presId="urn:microsoft.com/office/officeart/2016/7/layout/BasicProcessNew"/>
    <dgm:cxn modelId="{41CF53D1-0C39-47BE-9CEA-44572169211A}" srcId="{DE57F40E-EF6D-4562-A84D-378666F5D29C}" destId="{59FA395B-CEA3-432C-999B-5FC8C0AAFCEF}" srcOrd="3" destOrd="0" parTransId="{29E43185-0470-43D7-9053-716EADB8EC3E}" sibTransId="{08D59614-A718-4DD3-A7D3-56A0E488A6CC}"/>
    <dgm:cxn modelId="{7F4E8263-2081-4217-A8E4-63529C3B6F16}" type="presOf" srcId="{7FF37A52-44AA-4044-BD2E-DF68B4604AEE}" destId="{EC0D31E8-620E-462B-BCC5-C47BF02919C7}" srcOrd="0" destOrd="7" presId="urn:microsoft.com/office/officeart/2016/7/layout/BasicProcessNew"/>
    <dgm:cxn modelId="{6AF7AC63-5F9D-40C6-839E-870F6A589BFD}" type="presOf" srcId="{741084A1-2D46-4C8B-8ECD-DBA36C965908}" destId="{372F87B1-DAA6-48A2-BCB7-25C6A3B5EA35}" srcOrd="0" destOrd="0" presId="urn:microsoft.com/office/officeart/2016/7/layout/BasicProcessNew"/>
    <dgm:cxn modelId="{A34BEE69-4B6E-4FED-A09E-A022F9A81A7C}" srcId="{7FF37A52-44AA-4044-BD2E-DF68B4604AEE}" destId="{902D8657-0AD1-4182-A6AF-4A8E072DD715}" srcOrd="0" destOrd="0" parTransId="{386F0B20-72CA-454E-A425-992D82C0EE6F}" sibTransId="{44882460-0B94-47CB-B948-58F07F3084EF}"/>
    <dgm:cxn modelId="{626DAB23-3977-4E1E-809B-7780BC37A09C}" type="presOf" srcId="{2E1DA105-E93C-4D22-8105-EBC3F3761DCF}" destId="{EC0D31E8-620E-462B-BCC5-C47BF02919C7}" srcOrd="0" destOrd="10" presId="urn:microsoft.com/office/officeart/2016/7/layout/BasicProcessNew"/>
    <dgm:cxn modelId="{229AA169-EC53-444E-B153-75B65AF2E388}" type="presOf" srcId="{97CC3E1F-6E64-4E0E-894C-F0EE1D523554}" destId="{EC0D31E8-620E-462B-BCC5-C47BF02919C7}" srcOrd="0" destOrd="6" presId="urn:microsoft.com/office/officeart/2016/7/layout/BasicProcessNew"/>
    <dgm:cxn modelId="{B0A8471A-0291-4D39-9F7B-6A6EBC66E1D7}" type="presOf" srcId="{5C5880C6-5565-4BD4-B2ED-73DCD2AF2318}" destId="{EC0D31E8-620E-462B-BCC5-C47BF02919C7}" srcOrd="0" destOrd="11" presId="urn:microsoft.com/office/officeart/2016/7/layout/BasicProcessNew"/>
    <dgm:cxn modelId="{8FBE61B4-C3DF-4A2C-80B3-1E4CD694CA19}" srcId="{DE57F40E-EF6D-4562-A84D-378666F5D29C}" destId="{25BDAFF2-227E-4A71-BB0D-75DB88BE2288}" srcOrd="0" destOrd="0" parTransId="{84A8D18C-B80D-4061-B41A-02BE782817C4}" sibTransId="{F0914C7D-2671-4B1B-9E6A-73B1A9E4C72D}"/>
    <dgm:cxn modelId="{79200700-1184-44FB-9516-99EB01F43925}" type="presOf" srcId="{94440E0A-6648-4A05-8C70-3040C957112F}" destId="{EC0D31E8-620E-462B-BCC5-C47BF02919C7}" srcOrd="0" destOrd="2" presId="urn:microsoft.com/office/officeart/2016/7/layout/BasicProcessNew"/>
    <dgm:cxn modelId="{A0C26986-1B0E-4BDD-B65A-82516AE0A0F4}" type="presOf" srcId="{FCD8C0C4-CDE0-45B0-B7D7-33310A55E279}" destId="{EC0D31E8-620E-462B-BCC5-C47BF02919C7}" srcOrd="0" destOrd="12" presId="urn:microsoft.com/office/officeart/2016/7/layout/BasicProcessNew"/>
    <dgm:cxn modelId="{668536B1-B5D1-4D86-A7B0-D6B4A9B4E89C}" srcId="{DE57F40E-EF6D-4562-A84D-378666F5D29C}" destId="{57FBE1AE-14AB-464E-AC84-0B27C05DEB38}" srcOrd="4" destOrd="0" parTransId="{1EAC09AC-3622-4D8E-A459-1C627FFF29F4}" sibTransId="{584E0DA9-CE78-4BCD-8B9C-42DB2662B0D6}"/>
    <dgm:cxn modelId="{EBE4647C-4E77-41DB-B5C8-8F12FA2CD067}" srcId="{5C5880C6-5565-4BD4-B2ED-73DCD2AF2318}" destId="{FCD8C0C4-CDE0-45B0-B7D7-33310A55E279}" srcOrd="0" destOrd="0" parTransId="{9E8517FC-0225-4110-A451-E6BC27071E00}" sibTransId="{411C9145-CBE1-4886-A766-6670F645FDC3}"/>
    <dgm:cxn modelId="{77D7CC48-4856-4D69-BC28-CE844F98E135}" type="presOf" srcId="{DE57F40E-EF6D-4562-A84D-378666F5D29C}" destId="{EC0D31E8-620E-462B-BCC5-C47BF02919C7}" srcOrd="0" destOrd="0" presId="urn:microsoft.com/office/officeart/2016/7/layout/BasicProcessNew"/>
    <dgm:cxn modelId="{D76977BB-2F0A-4501-9FE7-BD140ECCC5B0}" srcId="{7FF37A52-44AA-4044-BD2E-DF68B4604AEE}" destId="{C929A5C9-ACF5-4B31-8729-32385F0F5A00}" srcOrd="1" destOrd="0" parTransId="{58FC5C39-8EA0-407C-9866-BA745B13CEB6}" sibTransId="{2E3AB23B-3D44-4143-B3FA-C9EDE06412C7}"/>
    <dgm:cxn modelId="{BC1B700B-67EE-4BFA-A437-EE1CE7379482}" type="presOf" srcId="{59FA395B-CEA3-432C-999B-5FC8C0AAFCEF}" destId="{EC0D31E8-620E-462B-BCC5-C47BF02919C7}" srcOrd="0" destOrd="4" presId="urn:microsoft.com/office/officeart/2016/7/layout/BasicProcessNew"/>
    <dgm:cxn modelId="{2FDA0137-0244-425A-8614-490A2E428E3F}" srcId="{DE57F40E-EF6D-4562-A84D-378666F5D29C}" destId="{7FF37A52-44AA-4044-BD2E-DF68B4604AEE}" srcOrd="6" destOrd="0" parTransId="{6485C5DB-7307-4E7F-9214-23CE819D6C0C}" sibTransId="{693497AB-3EE4-49A9-9790-8D339B34EC72}"/>
    <dgm:cxn modelId="{7379C603-5B62-4148-9695-88D78939C0C8}" srcId="{DE57F40E-EF6D-4562-A84D-378666F5D29C}" destId="{97CC3E1F-6E64-4E0E-894C-F0EE1D523554}" srcOrd="5" destOrd="0" parTransId="{33AAB9B4-726A-4437-8079-18A4D197CB7A}" sibTransId="{66290908-5940-45F9-9AD3-D81C65F60923}"/>
    <dgm:cxn modelId="{D7748C7C-5D71-43CD-ABD4-5FEFB0212060}" srcId="{DE57F40E-EF6D-4562-A84D-378666F5D29C}" destId="{94440E0A-6648-4A05-8C70-3040C957112F}" srcOrd="1" destOrd="0" parTransId="{62B87423-3692-4D6B-8C9A-7982B783A6B0}" sibTransId="{57E5D95E-D246-4D05-B438-02692FD8E478}"/>
    <dgm:cxn modelId="{C617674A-BCB6-41A3-B795-D5BE6262BFAE}" srcId="{741084A1-2D46-4C8B-8ECD-DBA36C965908}" destId="{DE57F40E-EF6D-4562-A84D-378666F5D29C}" srcOrd="0" destOrd="0" parTransId="{EDCDCABE-4952-46AF-B1E0-23F6FD56F4FB}" sibTransId="{38225E32-35A6-4107-8F97-8122ED02D305}"/>
    <dgm:cxn modelId="{3ABBD0A0-3E65-436E-9949-9463757FE7A4}" type="presOf" srcId="{25BDAFF2-227E-4A71-BB0D-75DB88BE2288}" destId="{EC0D31E8-620E-462B-BCC5-C47BF02919C7}" srcOrd="0" destOrd="1" presId="urn:microsoft.com/office/officeart/2016/7/layout/BasicProcessNew"/>
    <dgm:cxn modelId="{38289FA2-336C-47CF-8865-48E9583A8D2B}" srcId="{DE57F40E-EF6D-4562-A84D-378666F5D29C}" destId="{A1844F72-E1EA-4A6E-A838-BB456F717799}" srcOrd="2" destOrd="0" parTransId="{18E0A0E8-8068-429D-B23F-C566A3E9A589}" sibTransId="{51FA4614-0378-4495-BB16-7F92FED8D0A1}"/>
    <dgm:cxn modelId="{3A42274E-0927-4931-B467-6CE82ED5B591}" type="presOf" srcId="{902D8657-0AD1-4182-A6AF-4A8E072DD715}" destId="{EC0D31E8-620E-462B-BCC5-C47BF02919C7}" srcOrd="0" destOrd="8" presId="urn:microsoft.com/office/officeart/2016/7/layout/BasicProcessNew"/>
    <dgm:cxn modelId="{ADD2F0A6-30EB-4E27-825E-5377794678EE}" type="presParOf" srcId="{372F87B1-DAA6-48A2-BCB7-25C6A3B5EA35}" destId="{EC0D31E8-620E-462B-BCC5-C47BF02919C7}" srcOrd="0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03239-6992-4F1F-9DF8-4874BFF77D19}">
      <dsp:nvSpPr>
        <dsp:cNvPr id="0" name=""/>
        <dsp:cNvSpPr/>
      </dsp:nvSpPr>
      <dsp:spPr>
        <a:xfrm>
          <a:off x="2464" y="420155"/>
          <a:ext cx="2402978" cy="8683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u="none" kern="1200" dirty="0">
              <a:solidFill>
                <a:srgbClr val="FFFF00"/>
              </a:solidFill>
            </a:rPr>
            <a:t>Gram-positive bacilli </a:t>
          </a:r>
          <a:endParaRPr lang="en-US" sz="2400" u="none" kern="1200" dirty="0">
            <a:solidFill>
              <a:srgbClr val="FFFF00"/>
            </a:solidFill>
          </a:endParaRPr>
        </a:p>
      </dsp:txBody>
      <dsp:txXfrm>
        <a:off x="2464" y="420155"/>
        <a:ext cx="2402978" cy="868381"/>
      </dsp:txXfrm>
    </dsp:sp>
    <dsp:sp modelId="{BC7B7EB9-C0FE-43BE-B91D-EAFD2390ECF0}">
      <dsp:nvSpPr>
        <dsp:cNvPr id="0" name=""/>
        <dsp:cNvSpPr/>
      </dsp:nvSpPr>
      <dsp:spPr>
        <a:xfrm>
          <a:off x="2464" y="1288537"/>
          <a:ext cx="2402978" cy="24457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rod shaped, can produce spores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Aerobes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Lactobacillus - probiotics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Bacillus anthracis - anthrax</a:t>
          </a:r>
        </a:p>
      </dsp:txBody>
      <dsp:txXfrm>
        <a:off x="2464" y="1288537"/>
        <a:ext cx="2402978" cy="2445795"/>
      </dsp:txXfrm>
    </dsp:sp>
    <dsp:sp modelId="{2DD6A825-FC48-4A06-A0CB-F718A788C5AF}">
      <dsp:nvSpPr>
        <dsp:cNvPr id="0" name=""/>
        <dsp:cNvSpPr/>
      </dsp:nvSpPr>
      <dsp:spPr>
        <a:xfrm>
          <a:off x="2741860" y="420155"/>
          <a:ext cx="2402978" cy="868381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solidFill>
                <a:srgbClr val="FFFF00"/>
              </a:solidFill>
            </a:rPr>
            <a:t>Clostridia</a:t>
          </a:r>
          <a:endParaRPr lang="en-US" sz="2400" kern="1200" dirty="0">
            <a:solidFill>
              <a:srgbClr val="FFFF00"/>
            </a:solidFill>
          </a:endParaRPr>
        </a:p>
      </dsp:txBody>
      <dsp:txXfrm>
        <a:off x="2741860" y="420155"/>
        <a:ext cx="2402978" cy="868381"/>
      </dsp:txXfrm>
    </dsp:sp>
    <dsp:sp modelId="{DD3AC7D0-9C0E-4C30-87D0-2E7613FFAD2C}">
      <dsp:nvSpPr>
        <dsp:cNvPr id="0" name=""/>
        <dsp:cNvSpPr/>
      </dsp:nvSpPr>
      <dsp:spPr>
        <a:xfrm>
          <a:off x="2741860" y="1288537"/>
          <a:ext cx="2402978" cy="2445795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rod shaped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Anaerobes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C. difficile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C. </a:t>
          </a:r>
          <a:r>
            <a:rPr lang="en-GB" sz="2000" kern="1200" dirty="0" err="1"/>
            <a:t>perfrigens</a:t>
          </a:r>
          <a:r>
            <a:rPr lang="en-GB" sz="2000" kern="1200" dirty="0"/>
            <a:t> – gas gangrene, cellulitis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C. tetani, spores in soil – tetanus</a:t>
          </a:r>
          <a:endParaRPr lang="en-US" sz="2000" kern="1200" dirty="0"/>
        </a:p>
      </dsp:txBody>
      <dsp:txXfrm>
        <a:off x="2741860" y="1288537"/>
        <a:ext cx="2402978" cy="2445795"/>
      </dsp:txXfrm>
    </dsp:sp>
    <dsp:sp modelId="{FCF18174-CEAA-4647-A5DB-121DCEB1C747}">
      <dsp:nvSpPr>
        <dsp:cNvPr id="0" name=""/>
        <dsp:cNvSpPr/>
      </dsp:nvSpPr>
      <dsp:spPr>
        <a:xfrm>
          <a:off x="5481256" y="420155"/>
          <a:ext cx="2402978" cy="86838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solidFill>
                <a:srgbClr val="FFFF00"/>
              </a:solidFill>
            </a:rPr>
            <a:t>Mycobacterium</a:t>
          </a:r>
          <a:endParaRPr lang="en-US" sz="2400" kern="1200" dirty="0">
            <a:solidFill>
              <a:srgbClr val="FFFF00"/>
            </a:solidFill>
          </a:endParaRPr>
        </a:p>
      </dsp:txBody>
      <dsp:txXfrm>
        <a:off x="5481256" y="420155"/>
        <a:ext cx="2402978" cy="868381"/>
      </dsp:txXfrm>
    </dsp:sp>
    <dsp:sp modelId="{DF4B4C71-3764-4B84-B7FE-ACFC114D72AC}">
      <dsp:nvSpPr>
        <dsp:cNvPr id="0" name=""/>
        <dsp:cNvSpPr/>
      </dsp:nvSpPr>
      <dsp:spPr>
        <a:xfrm>
          <a:off x="5481256" y="1288537"/>
          <a:ext cx="2402978" cy="2445795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kern="1200" dirty="0"/>
            <a:t>Aerobic, acid fast</a:t>
          </a:r>
          <a:endParaRPr lang="cs-CZ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kern="1200" dirty="0"/>
            <a:t>TB</a:t>
          </a:r>
          <a:endParaRPr lang="cs-CZ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kern="1200" dirty="0"/>
            <a:t>leprosy</a:t>
          </a:r>
          <a:endParaRPr lang="cs-CZ" sz="2000" b="0" kern="1200" dirty="0"/>
        </a:p>
      </dsp:txBody>
      <dsp:txXfrm>
        <a:off x="5481256" y="1288537"/>
        <a:ext cx="2402978" cy="2445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37A6D-4927-4896-ACE3-C2D7B58C6F0F}" type="datetimeFigureOut">
              <a:rPr lang="cs-CZ" smtClean="0"/>
              <a:t>30.5.2018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4C0C1-70C3-40C5-8F8D-D607015F8B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64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C0C1-70C3-40C5-8F8D-D607015F8BC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1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C0C1-70C3-40C5-8F8D-D607015F8BC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873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C0C1-70C3-40C5-8F8D-D607015F8BC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68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C0C1-70C3-40C5-8F8D-D607015F8BC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95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4C0C1-70C3-40C5-8F8D-D607015F8BC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83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CE-2955-404D-A7F6-575B80E80B30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AD43-F4A3-4F69-8A41-DB652D75F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54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CE-2955-404D-A7F6-575B80E80B30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AD43-F4A3-4F69-8A41-DB652D75F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6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CE-2955-404D-A7F6-575B80E80B30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AD43-F4A3-4F69-8A41-DB652D75F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5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CE-2955-404D-A7F6-575B80E80B30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AD43-F4A3-4F69-8A41-DB652D75F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8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CE-2955-404D-A7F6-575B80E80B30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AD43-F4A3-4F69-8A41-DB652D75F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24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CE-2955-404D-A7F6-575B80E80B30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AD43-F4A3-4F69-8A41-DB652D75F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0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CE-2955-404D-A7F6-575B80E80B30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AD43-F4A3-4F69-8A41-DB652D75F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5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CE-2955-404D-A7F6-575B80E80B30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AD43-F4A3-4F69-8A41-DB652D75F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3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CE-2955-404D-A7F6-575B80E80B30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AD43-F4A3-4F69-8A41-DB652D75F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8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CE-2955-404D-A7F6-575B80E80B30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AD43-F4A3-4F69-8A41-DB652D75F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21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34CE-2955-404D-A7F6-575B80E80B30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AD43-F4A3-4F69-8A41-DB652D75F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34CE-2955-404D-A7F6-575B80E80B30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5AD43-F4A3-4F69-8A41-DB652D75F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6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4C106BC5-5DD7-46CC-8B41-9BEE8DA88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7" b="24576"/>
          <a:stretch/>
        </p:blipFill>
        <p:spPr>
          <a:xfrm>
            <a:off x="20" y="10"/>
            <a:ext cx="9143980" cy="393304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126E481-B945-4179-BD79-05E96E9B29E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852" y="5091762"/>
            <a:ext cx="5875644" cy="1264588"/>
          </a:xfrm>
        </p:spPr>
        <p:txBody>
          <a:bodyPr anchor="ctr">
            <a:normAutofit/>
          </a:bodyPr>
          <a:lstStyle/>
          <a:p>
            <a:pPr algn="r"/>
            <a:r>
              <a:rPr lang="en-GB" dirty="0"/>
              <a:t>Microbiology in ICU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4330" y="5091763"/>
            <a:ext cx="2230655" cy="1264587"/>
          </a:xfrm>
        </p:spPr>
        <p:txBody>
          <a:bodyPr anchor="ctr">
            <a:noAutofit/>
          </a:bodyPr>
          <a:lstStyle/>
          <a:p>
            <a:pPr algn="l"/>
            <a:r>
              <a:rPr lang="en-GB" sz="2400" dirty="0"/>
              <a:t>Allison Keegan</a:t>
            </a:r>
          </a:p>
          <a:p>
            <a:pPr algn="l"/>
            <a:r>
              <a:rPr lang="en-GB" sz="2400" dirty="0"/>
              <a:t>Critical Care Advanced Practitioner</a:t>
            </a:r>
          </a:p>
          <a:p>
            <a:pPr algn="l"/>
            <a:r>
              <a:rPr lang="en-GB" sz="2400" dirty="0"/>
              <a:t>NMGH</a:t>
            </a:r>
          </a:p>
        </p:txBody>
      </p:sp>
    </p:spTree>
    <p:extLst>
      <p:ext uri="{BB962C8B-B14F-4D97-AF65-F5344CB8AC3E}">
        <p14:creationId xmlns:p14="http://schemas.microsoft.com/office/powerpoint/2010/main" val="2069527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ICU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err="1"/>
              <a:t>Serratia</a:t>
            </a:r>
            <a:r>
              <a:rPr lang="en-GB" dirty="0"/>
              <a:t> </a:t>
            </a:r>
          </a:p>
          <a:p>
            <a:pPr marL="800100" lvl="1" indent="-342900"/>
            <a:r>
              <a:rPr lang="en-GB" dirty="0"/>
              <a:t> </a:t>
            </a:r>
            <a:r>
              <a:rPr lang="en-GB" dirty="0" err="1"/>
              <a:t>opportunisitic</a:t>
            </a:r>
            <a:r>
              <a:rPr lang="en-GB" dirty="0"/>
              <a:t> HAI, VAP/UTI/wound, often resistant</a:t>
            </a:r>
          </a:p>
          <a:p>
            <a:r>
              <a:rPr lang="en-GB" dirty="0"/>
              <a:t>Pseudomonas </a:t>
            </a:r>
            <a:r>
              <a:rPr lang="en-GB" dirty="0" err="1"/>
              <a:t>aeruginosa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likes moisture – common VAP - may need ‘double’ coverage &amp; longer course (</a:t>
            </a:r>
            <a:r>
              <a:rPr lang="en-GB" dirty="0" err="1"/>
              <a:t>colistin</a:t>
            </a:r>
            <a:r>
              <a:rPr lang="en-GB" dirty="0"/>
              <a:t>)</a:t>
            </a:r>
          </a:p>
          <a:p>
            <a:r>
              <a:rPr lang="en-GB" dirty="0"/>
              <a:t>Proteus – grow quickly (Greek god) – UTI / wound</a:t>
            </a:r>
          </a:p>
          <a:p>
            <a:r>
              <a:rPr lang="en-GB" dirty="0" err="1"/>
              <a:t>Citrobacter</a:t>
            </a:r>
            <a:r>
              <a:rPr lang="en-GB" dirty="0"/>
              <a:t>  - UTI / BSI</a:t>
            </a:r>
          </a:p>
          <a:p>
            <a:r>
              <a:rPr lang="en-GB" dirty="0" err="1"/>
              <a:t>Enterobacter</a:t>
            </a:r>
            <a:r>
              <a:rPr lang="en-GB" dirty="0"/>
              <a:t> – VAP / BSI</a:t>
            </a:r>
          </a:p>
          <a:p>
            <a:r>
              <a:rPr lang="en-GB" dirty="0" err="1"/>
              <a:t>Acinetobacter</a:t>
            </a:r>
            <a:endParaRPr lang="en-GB" dirty="0"/>
          </a:p>
          <a:p>
            <a:pPr lvl="1"/>
            <a:r>
              <a:rPr lang="en-GB" dirty="0"/>
              <a:t>common VAP – ‘outbreaks’ in ICU – staff colonisation, usually highly resistant </a:t>
            </a:r>
          </a:p>
          <a:p>
            <a:pPr lvl="1"/>
            <a:r>
              <a:rPr lang="en-GB" dirty="0"/>
              <a:t>contaminated wounds – ‘</a:t>
            </a:r>
            <a:r>
              <a:rPr lang="en-GB" dirty="0" err="1"/>
              <a:t>Iraqibacter</a:t>
            </a:r>
            <a:r>
              <a:rPr lang="en-GB" dirty="0"/>
              <a:t>’</a:t>
            </a:r>
          </a:p>
          <a:p>
            <a:r>
              <a:rPr lang="en-GB" dirty="0" err="1"/>
              <a:t>Klebsiella</a:t>
            </a:r>
            <a:r>
              <a:rPr lang="en-GB" dirty="0"/>
              <a:t> – wounds / VAP</a:t>
            </a:r>
          </a:p>
          <a:p>
            <a:r>
              <a:rPr lang="en-GB" dirty="0" err="1"/>
              <a:t>Ecoli</a:t>
            </a:r>
            <a:r>
              <a:rPr lang="en-GB" dirty="0"/>
              <a:t> – commonest bacteraemia organism  – 11-12% resistance (2014)</a:t>
            </a:r>
          </a:p>
          <a:p>
            <a:r>
              <a:rPr lang="en-GB" dirty="0" err="1"/>
              <a:t>Staphlococcus</a:t>
            </a:r>
            <a:r>
              <a:rPr lang="en-GB" dirty="0"/>
              <a:t> </a:t>
            </a:r>
            <a:r>
              <a:rPr lang="en-GB" dirty="0" err="1"/>
              <a:t>epidermidis</a:t>
            </a:r>
            <a:r>
              <a:rPr lang="en-GB" dirty="0"/>
              <a:t> – BC contaminant</a:t>
            </a:r>
          </a:p>
          <a:p>
            <a:r>
              <a:rPr lang="en-GB" dirty="0"/>
              <a:t>Coagulase-negative staphylococci – line tips / BCs</a:t>
            </a:r>
          </a:p>
          <a:p>
            <a:r>
              <a:rPr lang="en-GB" dirty="0" err="1"/>
              <a:t>Stenotrophomonas</a:t>
            </a:r>
            <a:r>
              <a:rPr lang="en-GB" dirty="0"/>
              <a:t> </a:t>
            </a:r>
            <a:r>
              <a:rPr lang="en-GB" dirty="0" err="1"/>
              <a:t>Maltophilia</a:t>
            </a:r>
            <a:endParaRPr lang="en-GB" dirty="0"/>
          </a:p>
          <a:p>
            <a:pPr lvl="1"/>
            <a:r>
              <a:rPr lang="en-GB" dirty="0"/>
              <a:t>common VAP but usually just coloniser</a:t>
            </a:r>
          </a:p>
          <a:p>
            <a:pPr lvl="1"/>
            <a:r>
              <a:rPr lang="en-GB" dirty="0"/>
              <a:t>resistant to all except </a:t>
            </a:r>
            <a:r>
              <a:rPr lang="en-GB" dirty="0" err="1"/>
              <a:t>Septrin</a:t>
            </a:r>
            <a:r>
              <a:rPr lang="en-GB" dirty="0"/>
              <a:t> – now some resistance developing</a:t>
            </a:r>
          </a:p>
        </p:txBody>
      </p:sp>
    </p:spTree>
    <p:extLst>
      <p:ext uri="{BB962C8B-B14F-4D97-AF65-F5344CB8AC3E}">
        <p14:creationId xmlns:p14="http://schemas.microsoft.com/office/powerpoint/2010/main" val="34083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F4D529D8-1728-4B69-9C92-6A0E61BBB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4" r="22249" b="1"/>
          <a:stretch/>
        </p:blipFill>
        <p:spPr>
          <a:xfrm>
            <a:off x="5666993" y="1690688"/>
            <a:ext cx="3477007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10" name="Freeform 75">
            <a:extLst>
              <a:ext uri="{FF2B5EF4-FFF2-40B4-BE49-F238E27FC236}">
                <a16:creationId xmlns="" xmlns:a16="http://schemas.microsoft.com/office/drawing/2014/main" id="{869A01FF-E930-4B34-9942-5ACABF37FE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0"/>
            <a:ext cx="7539075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Pneumocystis </a:t>
            </a:r>
            <a:r>
              <a:rPr lang="en-GB" dirty="0" err="1"/>
              <a:t>Jiroveci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5976664" cy="5112568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Used to be called Pneumocystis </a:t>
            </a:r>
            <a:r>
              <a:rPr lang="en-GB" sz="2000" dirty="0" err="1">
                <a:solidFill>
                  <a:schemeClr val="bg1"/>
                </a:solidFill>
              </a:rPr>
              <a:t>Carinii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Yeast like organism – atypical pneumonia on CXR</a:t>
            </a:r>
          </a:p>
          <a:p>
            <a:r>
              <a:rPr lang="en-GB" sz="2000" dirty="0">
                <a:solidFill>
                  <a:schemeClr val="bg1"/>
                </a:solidFill>
              </a:rPr>
              <a:t>Found in immunosuppressed patients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HIV (CD4 &lt;200)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Transplant 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Chemotherapy</a:t>
            </a:r>
          </a:p>
          <a:p>
            <a:r>
              <a:rPr lang="en-GB" sz="2000" dirty="0">
                <a:solidFill>
                  <a:schemeClr val="bg1"/>
                </a:solidFill>
              </a:rPr>
              <a:t>Often difficult to get specimen to test as thick sputum 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Can send sputum or blood for PCR testing 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In non-HIV pts should send BAL if possible</a:t>
            </a:r>
          </a:p>
          <a:p>
            <a:r>
              <a:rPr lang="en-GB" sz="2000" dirty="0">
                <a:solidFill>
                  <a:schemeClr val="bg1"/>
                </a:solidFill>
              </a:rPr>
              <a:t>Treat with </a:t>
            </a:r>
            <a:r>
              <a:rPr lang="en-GB" sz="2000" dirty="0" err="1">
                <a:solidFill>
                  <a:schemeClr val="bg1"/>
                </a:solidFill>
              </a:rPr>
              <a:t>Septrin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if fails 2</a:t>
            </a:r>
            <a:r>
              <a:rPr lang="en-GB" sz="2000" baseline="30000" dirty="0">
                <a:solidFill>
                  <a:schemeClr val="bg1"/>
                </a:solidFill>
              </a:rPr>
              <a:t>nd</a:t>
            </a:r>
            <a:r>
              <a:rPr lang="en-GB" sz="2000" dirty="0">
                <a:solidFill>
                  <a:schemeClr val="bg1"/>
                </a:solidFill>
              </a:rPr>
              <a:t> line = Clindamycin / </a:t>
            </a:r>
            <a:r>
              <a:rPr lang="en-GB" sz="2000" dirty="0" err="1">
                <a:solidFill>
                  <a:schemeClr val="bg1"/>
                </a:solidFill>
              </a:rPr>
              <a:t>Primaquone</a:t>
            </a:r>
            <a:r>
              <a:rPr lang="en-GB" sz="2000" dirty="0">
                <a:solidFill>
                  <a:schemeClr val="bg1"/>
                </a:solidFill>
              </a:rPr>
              <a:t> – send G6PD test</a:t>
            </a:r>
          </a:p>
        </p:txBody>
      </p:sp>
    </p:spTree>
    <p:extLst>
      <p:ext uri="{BB962C8B-B14F-4D97-AF65-F5344CB8AC3E}">
        <p14:creationId xmlns:p14="http://schemas.microsoft.com/office/powerpoint/2010/main" val="231870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Fourniers</a:t>
            </a:r>
            <a:r>
              <a:rPr lang="en-GB" dirty="0"/>
              <a:t> Gangrene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Necrotising fasciitis of the perineum</a:t>
            </a:r>
          </a:p>
          <a:p>
            <a:r>
              <a:rPr lang="en-GB" dirty="0"/>
              <a:t>High risk in </a:t>
            </a:r>
            <a:r>
              <a:rPr lang="en-GB" b="1" dirty="0"/>
              <a:t>diabetes</a:t>
            </a:r>
            <a:r>
              <a:rPr lang="en-GB" dirty="0"/>
              <a:t>, high BMI, alcohol XS</a:t>
            </a:r>
          </a:p>
          <a:p>
            <a:r>
              <a:rPr lang="en-GB" dirty="0"/>
              <a:t>Men 10 x women, age 60-70</a:t>
            </a:r>
          </a:p>
          <a:p>
            <a:r>
              <a:rPr lang="en-GB" dirty="0"/>
              <a:t>Used to be thought just caused by Streptococci</a:t>
            </a:r>
          </a:p>
          <a:p>
            <a:r>
              <a:rPr lang="en-GB" dirty="0"/>
              <a:t>However often multi-bacteria – including strep / staph / </a:t>
            </a:r>
            <a:r>
              <a:rPr lang="en-GB" dirty="0" err="1"/>
              <a:t>enterobacter</a:t>
            </a:r>
            <a:r>
              <a:rPr lang="en-GB" dirty="0"/>
              <a:t> / anaerobes</a:t>
            </a:r>
          </a:p>
        </p:txBody>
      </p:sp>
    </p:spTree>
    <p:extLst>
      <p:ext uri="{BB962C8B-B14F-4D97-AF65-F5344CB8AC3E}">
        <p14:creationId xmlns:p14="http://schemas.microsoft.com/office/powerpoint/2010/main" val="244202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PVL - Panton-Valentine </a:t>
            </a:r>
            <a:r>
              <a:rPr lang="en-GB" dirty="0" err="1"/>
              <a:t>leukocidin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Community-acquired </a:t>
            </a:r>
          </a:p>
          <a:p>
            <a:pPr lvl="1"/>
            <a:r>
              <a:rPr lang="en-GB" dirty="0"/>
              <a:t>Usually previously healthy young people</a:t>
            </a:r>
          </a:p>
          <a:p>
            <a:pPr lvl="1"/>
            <a:r>
              <a:rPr lang="en-GB" dirty="0"/>
              <a:t>Presents as necrotising skin and soft tissue infections or necrotising pneumonia – CAP carries a high mortality &gt;60%</a:t>
            </a:r>
          </a:p>
          <a:p>
            <a:pPr lvl="1"/>
            <a:r>
              <a:rPr lang="en-GB" dirty="0"/>
              <a:t>Antibiotic treatment = Linezolid + Clindamycin +/- IVIG + Rifampicin if toxic shock syndrome present</a:t>
            </a:r>
          </a:p>
          <a:p>
            <a:pPr lvl="1"/>
            <a:r>
              <a:rPr lang="en-GB" dirty="0"/>
              <a:t>Increasing incidence last 5 years</a:t>
            </a:r>
          </a:p>
        </p:txBody>
      </p:sp>
    </p:spTree>
    <p:extLst>
      <p:ext uri="{BB962C8B-B14F-4D97-AF65-F5344CB8AC3E}">
        <p14:creationId xmlns:p14="http://schemas.microsoft.com/office/powerpoint/2010/main" val="992107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3207CC6-EAA1-4BFF-A48A-DECAD89727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3">
            <a:extLst>
              <a:ext uri="{FF2B5EF4-FFF2-40B4-BE49-F238E27FC236}">
                <a16:creationId xmlns="" xmlns:a16="http://schemas.microsoft.com/office/drawing/2014/main" id="{B234A3DD-923D-4166-8B19-7DD589908C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5193" y="-479"/>
            <a:ext cx="7101526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="" xmlns:a16="http://schemas.microsoft.com/office/drawing/2014/main" id="{F6ACA5AC-3C5D-4994-B40F-FC8349E4D6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479"/>
            <a:ext cx="6993732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3503" y="2600324"/>
            <a:ext cx="4804315" cy="3277961"/>
          </a:xfrm>
        </p:spPr>
        <p:txBody>
          <a:bodyPr anchor="t">
            <a:normAutofit/>
          </a:bodyPr>
          <a:lstStyle/>
          <a:p>
            <a:pPr algn="l"/>
            <a:r>
              <a:rPr lang="en-GB" sz="4700"/>
              <a:t>Resistant Bacteria</a:t>
            </a:r>
          </a:p>
        </p:txBody>
      </p:sp>
      <p:pic>
        <p:nvPicPr>
          <p:cNvPr id="3" name="Obrázek 2" descr="Obsah obrázku stůl, interiér&#10;&#10;Popis vygenerován s vysokou mírou spolehlivosti">
            <a:extLst>
              <a:ext uri="{FF2B5EF4-FFF2-40B4-BE49-F238E27FC236}">
                <a16:creationId xmlns="" xmlns:a16="http://schemas.microsoft.com/office/drawing/2014/main" id="{CD9863AD-0612-43F8-AD53-3129CA822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23" y="3573016"/>
            <a:ext cx="538259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41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10-12% increase in incidence of </a:t>
            </a:r>
            <a:r>
              <a:rPr lang="en-GB" dirty="0" err="1"/>
              <a:t>Ecoli</a:t>
            </a:r>
            <a:r>
              <a:rPr lang="en-GB" dirty="0"/>
              <a:t> </a:t>
            </a:r>
            <a:r>
              <a:rPr lang="en-GB" dirty="0" err="1"/>
              <a:t>bacteraemias</a:t>
            </a:r>
            <a:r>
              <a:rPr lang="en-GB" dirty="0"/>
              <a:t> &amp; </a:t>
            </a:r>
            <a:r>
              <a:rPr lang="en-GB" dirty="0" err="1"/>
              <a:t>Klebsiella</a:t>
            </a:r>
            <a:r>
              <a:rPr lang="en-GB" dirty="0"/>
              <a:t> pneum. infections</a:t>
            </a:r>
          </a:p>
          <a:p>
            <a:r>
              <a:rPr lang="en-GB" dirty="0"/>
              <a:t>Resistance profile generally stable but wide regional variations – London 2-3 x worse</a:t>
            </a:r>
          </a:p>
          <a:p>
            <a:r>
              <a:rPr lang="en-GB" dirty="0"/>
              <a:t>Some reduction in Strep / </a:t>
            </a:r>
            <a:r>
              <a:rPr lang="en-GB" dirty="0" err="1"/>
              <a:t>Pseudomonal</a:t>
            </a:r>
            <a:r>
              <a:rPr lang="en-GB" dirty="0"/>
              <a:t> infection since vaccine introduced 2010</a:t>
            </a:r>
          </a:p>
          <a:p>
            <a:r>
              <a:rPr lang="en-GB" dirty="0"/>
              <a:t>European data has shown that infection with a resistant organism will double mortality rate</a:t>
            </a:r>
          </a:p>
          <a:p>
            <a:r>
              <a:rPr lang="en-GB" dirty="0"/>
              <a:t>Globally:</a:t>
            </a:r>
          </a:p>
          <a:p>
            <a:pPr lvl="1"/>
            <a:r>
              <a:rPr lang="en-GB" dirty="0"/>
              <a:t>Superbugs will kill 'more than cancer' by 2050</a:t>
            </a:r>
          </a:p>
          <a:p>
            <a:pPr lvl="1"/>
            <a:r>
              <a:rPr lang="en-GB" dirty="0"/>
              <a:t>Cost will be $100 trillion /year</a:t>
            </a:r>
          </a:p>
        </p:txBody>
      </p:sp>
    </p:spTree>
    <p:extLst>
      <p:ext uri="{BB962C8B-B14F-4D97-AF65-F5344CB8AC3E}">
        <p14:creationId xmlns:p14="http://schemas.microsoft.com/office/powerpoint/2010/main" val="1915310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MRSA (FRSA)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 sz="2600" dirty="0"/>
              <a:t>Found in 20-30% of the noses of normal healthy people</a:t>
            </a:r>
          </a:p>
          <a:p>
            <a:pPr>
              <a:lnSpc>
                <a:spcPct val="90000"/>
              </a:lnSpc>
            </a:pPr>
            <a:r>
              <a:rPr lang="en-GB" altLang="en-US" sz="2600" dirty="0"/>
              <a:t>MRSA Methicillin-resistant staphylococcus </a:t>
            </a:r>
            <a:r>
              <a:rPr lang="en-GB" altLang="en-US" sz="2600" dirty="0" err="1"/>
              <a:t>Aureus</a:t>
            </a:r>
            <a:r>
              <a:rPr lang="en-GB" altLang="en-US" sz="2600" dirty="0"/>
              <a:t>  - </a:t>
            </a:r>
          </a:p>
          <a:p>
            <a:pPr lvl="1">
              <a:lnSpc>
                <a:spcPct val="90000"/>
              </a:lnSpc>
            </a:pPr>
            <a:r>
              <a:rPr lang="en-GB" altLang="en-US" sz="2200" dirty="0"/>
              <a:t>Genetically altered so is resistant to the </a:t>
            </a:r>
            <a:r>
              <a:rPr lang="en-GB" altLang="en-US" sz="2200" dirty="0" err="1"/>
              <a:t>the</a:t>
            </a:r>
            <a:r>
              <a:rPr lang="en-GB" altLang="en-US" sz="2200" dirty="0"/>
              <a:t> beta-lactam antibiotics, which include </a:t>
            </a:r>
            <a:r>
              <a:rPr lang="en-GB" altLang="en-US" sz="2200" dirty="0" err="1"/>
              <a:t>penicillins</a:t>
            </a:r>
            <a:r>
              <a:rPr lang="en-GB" altLang="en-US" sz="2200" dirty="0"/>
              <a:t>, </a:t>
            </a:r>
            <a:r>
              <a:rPr lang="en-GB" altLang="en-US" sz="2200" dirty="0" err="1"/>
              <a:t>cephalosporins</a:t>
            </a:r>
            <a:r>
              <a:rPr lang="en-GB" altLang="en-US" sz="2200" dirty="0"/>
              <a:t> and </a:t>
            </a:r>
            <a:r>
              <a:rPr lang="en-GB" altLang="en-US" sz="2200" dirty="0" err="1"/>
              <a:t>carbapenems</a:t>
            </a:r>
            <a:r>
              <a:rPr lang="en-GB" altLang="en-US" sz="2200" dirty="0"/>
              <a:t> - p</a:t>
            </a:r>
            <a:r>
              <a:rPr lang="es-ES_tradnl" sz="2200" dirty="0" err="1"/>
              <a:t>roduces</a:t>
            </a:r>
            <a:r>
              <a:rPr lang="es-ES_tradnl" sz="2200" dirty="0"/>
              <a:t> coagulase </a:t>
            </a:r>
            <a:r>
              <a:rPr lang="es-ES_tradnl" sz="2200" dirty="0" err="1"/>
              <a:t>enzyme</a:t>
            </a:r>
            <a:r>
              <a:rPr lang="es-ES_tradnl" sz="2200" dirty="0"/>
              <a:t> – </a:t>
            </a:r>
            <a:r>
              <a:rPr lang="es-ES_tradnl" sz="2200" dirty="0" err="1"/>
              <a:t>protective</a:t>
            </a:r>
            <a:r>
              <a:rPr lang="es-ES_tradnl" sz="2200" dirty="0"/>
              <a:t> </a:t>
            </a:r>
            <a:r>
              <a:rPr lang="es-ES_tradnl" sz="2200" dirty="0" err="1"/>
              <a:t>fibrin</a:t>
            </a:r>
            <a:r>
              <a:rPr lang="es-ES_tradnl" sz="2200" dirty="0"/>
              <a:t> </a:t>
            </a:r>
            <a:r>
              <a:rPr lang="es-ES_tradnl" sz="2200" dirty="0" err="1"/>
              <a:t>barrier</a:t>
            </a:r>
            <a:r>
              <a:rPr lang="es-ES_tradnl" sz="2200" dirty="0"/>
              <a:t> &amp; </a:t>
            </a:r>
            <a:r>
              <a:rPr lang="es-ES_tradnl" sz="2200" dirty="0" err="1"/>
              <a:t>penicillinase</a:t>
            </a:r>
            <a:r>
              <a:rPr lang="es-ES_tradnl" sz="2200" dirty="0"/>
              <a:t> – </a:t>
            </a:r>
            <a:r>
              <a:rPr lang="es-ES_tradnl" sz="2200" dirty="0" err="1"/>
              <a:t>destroys</a:t>
            </a:r>
            <a:r>
              <a:rPr lang="es-ES_tradnl" sz="2200" dirty="0"/>
              <a:t> </a:t>
            </a:r>
            <a:r>
              <a:rPr lang="es-ES_tradnl" sz="2200" dirty="0" err="1"/>
              <a:t>penicillin</a:t>
            </a:r>
            <a:r>
              <a:rPr lang="es-ES_tradnl" sz="2200" dirty="0"/>
              <a:t> </a:t>
            </a:r>
            <a:r>
              <a:rPr lang="es-ES_tradnl" sz="2200" dirty="0" err="1"/>
              <a:t>hence</a:t>
            </a:r>
            <a:r>
              <a:rPr lang="es-ES_tradnl" sz="2200" dirty="0"/>
              <a:t> </a:t>
            </a:r>
            <a:r>
              <a:rPr lang="es-ES_tradnl" sz="2200" dirty="0" err="1"/>
              <a:t>resistance</a:t>
            </a:r>
            <a:endParaRPr lang="es-ES_tradnl" sz="2200" dirty="0"/>
          </a:p>
          <a:p>
            <a:pPr>
              <a:lnSpc>
                <a:spcPct val="90000"/>
              </a:lnSpc>
            </a:pPr>
            <a:r>
              <a:rPr lang="en-GB" altLang="en-US" sz="2600" dirty="0"/>
              <a:t>MRSA first reported in 1961</a:t>
            </a:r>
          </a:p>
          <a:p>
            <a:pPr>
              <a:lnSpc>
                <a:spcPct val="90000"/>
              </a:lnSpc>
            </a:pPr>
            <a:r>
              <a:rPr lang="en-GB" altLang="en-US" sz="2600" dirty="0"/>
              <a:t>Commonly found in hospitals or nursing homes </a:t>
            </a:r>
          </a:p>
          <a:p>
            <a:pPr>
              <a:lnSpc>
                <a:spcPct val="90000"/>
              </a:lnSpc>
            </a:pPr>
            <a:r>
              <a:rPr lang="en-GB" altLang="en-US" sz="2600" dirty="0"/>
              <a:t>Community-acquired MRSA emerged worldwide in the late 1990s</a:t>
            </a:r>
          </a:p>
          <a:p>
            <a:pPr>
              <a:lnSpc>
                <a:spcPct val="90000"/>
              </a:lnSpc>
            </a:pPr>
            <a:r>
              <a:rPr lang="en-GB" altLang="en-US" sz="2600" dirty="0"/>
              <a:t>Many patients are ‘colonised’ rather than infected</a:t>
            </a:r>
          </a:p>
          <a:p>
            <a:pPr>
              <a:lnSpc>
                <a:spcPct val="80000"/>
              </a:lnSpc>
            </a:pPr>
            <a:r>
              <a:rPr lang="en-GB" altLang="en-US" sz="2600" dirty="0" err="1"/>
              <a:t>Vancomycin</a:t>
            </a:r>
            <a:r>
              <a:rPr lang="en-GB" altLang="en-US" sz="2600" dirty="0"/>
              <a:t>-resistant (VRSA) cases in USA</a:t>
            </a:r>
          </a:p>
          <a:p>
            <a:pPr>
              <a:lnSpc>
                <a:spcPct val="80000"/>
              </a:lnSpc>
            </a:pPr>
            <a:r>
              <a:rPr lang="en-GB" altLang="en-US" sz="2600" dirty="0"/>
              <a:t>Several cases of intermediately-resistant MRSA (VISA) in UK </a:t>
            </a:r>
          </a:p>
          <a:p>
            <a:r>
              <a:rPr lang="en-GB" sz="2600" dirty="0"/>
              <a:t>NB Previously positive? – Check flag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507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1700808"/>
            <a:ext cx="7056784" cy="527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MRSA Trends 2009-2012 (EARS-Net 2013)</a:t>
            </a:r>
          </a:p>
        </p:txBody>
      </p:sp>
    </p:spTree>
    <p:extLst>
      <p:ext uri="{BB962C8B-B14F-4D97-AF65-F5344CB8AC3E}">
        <p14:creationId xmlns:p14="http://schemas.microsoft.com/office/powerpoint/2010/main" val="295616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" r="1" b="1"/>
          <a:stretch/>
        </p:blipFill>
        <p:spPr bwMode="auto">
          <a:xfrm>
            <a:off x="480060" y="640080"/>
            <a:ext cx="8183880" cy="483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576887"/>
            <a:ext cx="8183880" cy="640081"/>
          </a:xfrm>
        </p:spPr>
        <p:txBody>
          <a:bodyPr>
            <a:normAutofit/>
          </a:bodyPr>
          <a:lstStyle/>
          <a:p>
            <a:r>
              <a:rPr lang="en-GB" sz="2800">
                <a:solidFill>
                  <a:srgbClr val="FFFFFF"/>
                </a:solidFill>
              </a:rPr>
              <a:t>UK MRSA Bacteraemia Incidence</a:t>
            </a:r>
          </a:p>
        </p:txBody>
      </p:sp>
    </p:spTree>
    <p:extLst>
      <p:ext uri="{BB962C8B-B14F-4D97-AF65-F5344CB8AC3E}">
        <p14:creationId xmlns:p14="http://schemas.microsoft.com/office/powerpoint/2010/main" val="1260196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Clostridium </a:t>
            </a:r>
            <a:r>
              <a:rPr lang="en-GB" dirty="0" err="1"/>
              <a:t>Difficile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544616"/>
          </a:xfrm>
        </p:spPr>
        <p:txBody>
          <a:bodyPr>
            <a:noAutofit/>
          </a:bodyPr>
          <a:lstStyle/>
          <a:p>
            <a:r>
              <a:rPr lang="en-GB" sz="1800" dirty="0"/>
              <a:t>Gram-positive anaerobic rod– protective spores </a:t>
            </a:r>
          </a:p>
          <a:p>
            <a:r>
              <a:rPr lang="en-GB" sz="1800" dirty="0"/>
              <a:t>Found in the bowel  - often coloniser but can cause diarrhoea/ pseudomembranous colitis / toxic mega-colon C</a:t>
            </a:r>
          </a:p>
          <a:p>
            <a:r>
              <a:rPr lang="en-GB" sz="1800" dirty="0"/>
              <a:t>Two different toxins:</a:t>
            </a:r>
          </a:p>
          <a:p>
            <a:pPr lvl="1"/>
            <a:r>
              <a:rPr lang="en-GB" sz="1800" dirty="0"/>
              <a:t>A – enterotoxin  - causes fluid sequestration </a:t>
            </a:r>
          </a:p>
          <a:p>
            <a:pPr lvl="1"/>
            <a:r>
              <a:rPr lang="en-GB" sz="1800" dirty="0"/>
              <a:t>B – cytotoxic</a:t>
            </a:r>
          </a:p>
          <a:p>
            <a:r>
              <a:rPr lang="en-GB" sz="1800" dirty="0"/>
              <a:t>High risk – antibiotic usage (</a:t>
            </a:r>
            <a:r>
              <a:rPr lang="en-GB" sz="1800" dirty="0" err="1"/>
              <a:t>cephlasporins</a:t>
            </a:r>
            <a:r>
              <a:rPr lang="en-GB" sz="1800" dirty="0"/>
              <a:t>, penicillin, clindamycin, ciprofloxacin), PPI, severity of illness, long LOS, NGT, elderly, ICU</a:t>
            </a:r>
          </a:p>
          <a:p>
            <a:r>
              <a:rPr lang="en-GB" sz="1800" dirty="0"/>
              <a:t>Testing:</a:t>
            </a:r>
          </a:p>
          <a:p>
            <a:pPr lvl="1"/>
            <a:r>
              <a:rPr lang="en-GB" sz="1800" dirty="0"/>
              <a:t>Stool must be liquid! Type 5-7</a:t>
            </a:r>
          </a:p>
          <a:p>
            <a:pPr lvl="1"/>
            <a:r>
              <a:rPr lang="en-GB" sz="1800" dirty="0"/>
              <a:t>Is CDT present (GDH) – Y / N</a:t>
            </a:r>
          </a:p>
          <a:p>
            <a:pPr lvl="1"/>
            <a:r>
              <a:rPr lang="en-GB" sz="1800" dirty="0"/>
              <a:t>If Y – Is toxin present Y/N</a:t>
            </a:r>
          </a:p>
          <a:p>
            <a:pPr lvl="1"/>
            <a:r>
              <a:rPr lang="en-GB" sz="1800" dirty="0"/>
              <a:t>Is toxin gene present Y / N – may go on to develop CDT toxin </a:t>
            </a:r>
          </a:p>
          <a:p>
            <a:pPr marL="0" indent="0">
              <a:buNone/>
            </a:pP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8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3C288D03-5FBB-4BBD-900E-44BD1E8E6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9" r="23669"/>
          <a:stretch/>
        </p:blipFill>
        <p:spPr>
          <a:xfrm>
            <a:off x="5666993" y="1690688"/>
            <a:ext cx="3477007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10" name="Freeform 75">
            <a:extLst>
              <a:ext uri="{FF2B5EF4-FFF2-40B4-BE49-F238E27FC236}">
                <a16:creationId xmlns="" xmlns:a16="http://schemas.microsoft.com/office/drawing/2014/main" id="{869A01FF-E930-4B34-9942-5ACABF37FE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0"/>
            <a:ext cx="7539075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Gram Positive Organisms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2015406"/>
            <a:ext cx="5688632" cy="4065986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800" b="1" u="sng" dirty="0">
                <a:solidFill>
                  <a:srgbClr val="FFFF00"/>
                </a:solidFill>
              </a:rPr>
              <a:t>Staphylococci </a:t>
            </a:r>
            <a:r>
              <a:rPr lang="en-GB" sz="1800" b="1" u="sng" dirty="0">
                <a:solidFill>
                  <a:schemeClr val="bg1"/>
                </a:solidFill>
              </a:rPr>
              <a:t>- spherical, clusters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800" i="1" dirty="0">
                <a:solidFill>
                  <a:schemeClr val="bg1"/>
                </a:solidFill>
              </a:rPr>
              <a:t>(</a:t>
            </a:r>
            <a:r>
              <a:rPr lang="en-GB" sz="1800" i="1" dirty="0" err="1">
                <a:solidFill>
                  <a:schemeClr val="bg1"/>
                </a:solidFill>
              </a:rPr>
              <a:t>staphyl</a:t>
            </a:r>
            <a:r>
              <a:rPr lang="cs-CZ" sz="1800" i="1" dirty="0">
                <a:solidFill>
                  <a:schemeClr val="bg1"/>
                </a:solidFill>
              </a:rPr>
              <a:t>ē</a:t>
            </a:r>
            <a:r>
              <a:rPr lang="en-GB" sz="1800" dirty="0">
                <a:solidFill>
                  <a:schemeClr val="bg1"/>
                </a:solidFill>
              </a:rPr>
              <a:t> is Greek for grapes)</a:t>
            </a:r>
          </a:p>
          <a:p>
            <a:pPr marL="0" indent="0">
              <a:lnSpc>
                <a:spcPct val="90000"/>
              </a:lnSpc>
              <a:buNone/>
            </a:pPr>
            <a:endParaRPr lang="en-GB" sz="1800" b="1" dirty="0">
              <a:solidFill>
                <a:schemeClr val="bg1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GB" sz="1800" b="1" dirty="0">
                <a:solidFill>
                  <a:schemeClr val="bg1"/>
                </a:solidFill>
              </a:rPr>
              <a:t>Staphylococcus Aureus </a:t>
            </a:r>
            <a:r>
              <a:rPr lang="en-GB" sz="1800" dirty="0">
                <a:solidFill>
                  <a:schemeClr val="bg1"/>
                </a:solidFill>
              </a:rPr>
              <a:t>(aureus = golden)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50% population –nasal/axilla/perineum carriage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MRSA (methicillin resistant strain SA)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PVL (strain with a particular toxin causing WBC destruction)</a:t>
            </a:r>
          </a:p>
          <a:p>
            <a:pPr>
              <a:lnSpc>
                <a:spcPct val="90000"/>
              </a:lnSpc>
            </a:pPr>
            <a:r>
              <a:rPr lang="en-GB" sz="1800" b="1" dirty="0">
                <a:solidFill>
                  <a:schemeClr val="bg1"/>
                </a:solidFill>
              </a:rPr>
              <a:t>Coagulase negative staphylococci (CNS)</a:t>
            </a:r>
            <a:endParaRPr lang="en-GB" sz="18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Skin commensal, resistant to drying, e.g. Staph epidermidis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Prostheses, intravascular devices (line tips need to be &gt;15cfu’s to be significant)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Common BC contaminant</a:t>
            </a:r>
          </a:p>
        </p:txBody>
      </p:sp>
    </p:spTree>
    <p:extLst>
      <p:ext uri="{BB962C8B-B14F-4D97-AF65-F5344CB8AC3E}">
        <p14:creationId xmlns:p14="http://schemas.microsoft.com/office/powerpoint/2010/main" val="473625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=""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=""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7890527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Clostridium Difficile</a:t>
            </a:r>
            <a:br>
              <a:rPr lang="en-GB" dirty="0"/>
            </a:br>
            <a:endParaRPr lang="en-GB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851169"/>
              </p:ext>
            </p:extLst>
          </p:nvPr>
        </p:nvGraphicFramePr>
        <p:xfrm>
          <a:off x="628650" y="2022475"/>
          <a:ext cx="78867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614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ESBL – Extended spectrum beta-lactamases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472608"/>
          </a:xfrm>
        </p:spPr>
        <p:txBody>
          <a:bodyPr>
            <a:noAutofit/>
          </a:bodyPr>
          <a:lstStyle/>
          <a:p>
            <a:r>
              <a:rPr lang="en-GB" sz="1800" dirty="0"/>
              <a:t>Beta-lactamases (aka </a:t>
            </a:r>
            <a:r>
              <a:rPr lang="en-GB" sz="1800" dirty="0" err="1"/>
              <a:t>penicillinase</a:t>
            </a:r>
            <a:r>
              <a:rPr lang="en-GB" sz="1800" dirty="0"/>
              <a:t>) = enzymes produced by bacteria to provide resistance to antibiotics (</a:t>
            </a:r>
            <a:r>
              <a:rPr lang="en-GB" sz="1800" dirty="0" err="1"/>
              <a:t>esp</a:t>
            </a:r>
            <a:r>
              <a:rPr lang="en-GB" sz="1800" dirty="0"/>
              <a:t> </a:t>
            </a:r>
            <a:r>
              <a:rPr lang="en-GB" sz="1800" dirty="0" err="1"/>
              <a:t>penicillins</a:t>
            </a:r>
            <a:r>
              <a:rPr lang="en-GB" sz="1800" dirty="0"/>
              <a:t>, </a:t>
            </a:r>
            <a:r>
              <a:rPr lang="en-GB" sz="1800" dirty="0" err="1"/>
              <a:t>cephlasporins</a:t>
            </a:r>
            <a:r>
              <a:rPr lang="en-GB" sz="1800" dirty="0"/>
              <a:t>) by breaking the antibiotics structure (B-lactam ring) &amp; deactivating antibacterial effects</a:t>
            </a:r>
          </a:p>
          <a:p>
            <a:r>
              <a:rPr lang="en-GB" sz="1800" dirty="0"/>
              <a:t>Early 1980s  - new group of enzymes – ESBLs detected  - incidence gradually rising </a:t>
            </a:r>
          </a:p>
          <a:p>
            <a:r>
              <a:rPr lang="en-GB" sz="1800" dirty="0"/>
              <a:t>Appear to be developing new genetic resistance properties to other classes of antibiotics </a:t>
            </a:r>
            <a:r>
              <a:rPr lang="en-GB" sz="1800" dirty="0" err="1"/>
              <a:t>e.g</a:t>
            </a:r>
            <a:r>
              <a:rPr lang="en-GB" sz="1800" dirty="0"/>
              <a:t> gentamicin, ciprofloxacin</a:t>
            </a:r>
          </a:p>
          <a:p>
            <a:r>
              <a:rPr lang="en-GB" sz="1800" dirty="0"/>
              <a:t>Predominantly Coliforms:</a:t>
            </a:r>
          </a:p>
          <a:p>
            <a:pPr lvl="1"/>
            <a:r>
              <a:rPr lang="en-GB" sz="1400" dirty="0"/>
              <a:t>Escherichia coli, </a:t>
            </a:r>
            <a:r>
              <a:rPr lang="en-GB" sz="1400" dirty="0" err="1"/>
              <a:t>Klebsiella</a:t>
            </a:r>
            <a:r>
              <a:rPr lang="en-GB" sz="1400" dirty="0"/>
              <a:t>, </a:t>
            </a:r>
            <a:r>
              <a:rPr lang="en-GB" sz="1400" dirty="0" err="1"/>
              <a:t>Enterobacteraciae</a:t>
            </a:r>
            <a:r>
              <a:rPr lang="en-GB" sz="1400" dirty="0"/>
              <a:t> – </a:t>
            </a:r>
            <a:r>
              <a:rPr lang="en-GB" sz="1400" dirty="0" err="1"/>
              <a:t>e.g</a:t>
            </a:r>
            <a:r>
              <a:rPr lang="en-GB" sz="1400" dirty="0"/>
              <a:t> </a:t>
            </a:r>
            <a:r>
              <a:rPr lang="en-GB" sz="1400" dirty="0" err="1"/>
              <a:t>citrobacter</a:t>
            </a:r>
            <a:r>
              <a:rPr lang="en-GB" sz="1400" dirty="0"/>
              <a:t>, </a:t>
            </a:r>
            <a:r>
              <a:rPr lang="en-GB" sz="1400" dirty="0" err="1"/>
              <a:t>enterobacter</a:t>
            </a:r>
            <a:r>
              <a:rPr lang="en-GB" sz="1400" dirty="0"/>
              <a:t>, </a:t>
            </a:r>
            <a:r>
              <a:rPr lang="en-GB" sz="1400" dirty="0" err="1"/>
              <a:t>Serratia</a:t>
            </a:r>
            <a:r>
              <a:rPr lang="en-GB" sz="1400" dirty="0"/>
              <a:t>, Proteus, Pseudomonas</a:t>
            </a:r>
          </a:p>
          <a:p>
            <a:r>
              <a:rPr lang="en-GB" sz="1800" dirty="0"/>
              <a:t>At-risk groups:</a:t>
            </a:r>
          </a:p>
          <a:p>
            <a:pPr lvl="1"/>
            <a:r>
              <a:rPr lang="en-GB" sz="1400" dirty="0"/>
              <a:t>ICU patients, </a:t>
            </a:r>
            <a:r>
              <a:rPr lang="en-GB" sz="1400" dirty="0" err="1"/>
              <a:t>neutropaenic</a:t>
            </a:r>
            <a:r>
              <a:rPr lang="en-GB" sz="1400" dirty="0"/>
              <a:t>, immunosuppressed, multiple courses of antibiotics, invasive devices  / procedures</a:t>
            </a:r>
          </a:p>
          <a:p>
            <a:r>
              <a:rPr lang="en-GB" sz="1800" dirty="0"/>
              <a:t>Classically cause VAP, UTI, bacteraemia, intra-abdominal, wound  infection</a:t>
            </a:r>
          </a:p>
          <a:p>
            <a:r>
              <a:rPr lang="en-GB" sz="1800" dirty="0"/>
              <a:t>Patients need isolating / risk assessment</a:t>
            </a:r>
          </a:p>
          <a:p>
            <a:r>
              <a:rPr lang="en-GB" sz="1800" dirty="0"/>
              <a:t>Traditionally treated with </a:t>
            </a:r>
            <a:r>
              <a:rPr lang="en-GB" sz="1800" dirty="0" err="1"/>
              <a:t>carbapenems</a:t>
            </a:r>
            <a:r>
              <a:rPr lang="en-GB" sz="1800" dirty="0"/>
              <a:t>  (</a:t>
            </a:r>
            <a:r>
              <a:rPr lang="en-GB" sz="1800" dirty="0" err="1"/>
              <a:t>e.g</a:t>
            </a:r>
            <a:r>
              <a:rPr lang="en-GB" sz="1800" dirty="0"/>
              <a:t> </a:t>
            </a:r>
            <a:r>
              <a:rPr lang="en-GB" sz="1800" dirty="0" err="1"/>
              <a:t>Meropenem</a:t>
            </a:r>
            <a:r>
              <a:rPr lang="en-GB" sz="1800" dirty="0"/>
              <a:t>) but emerging resistance reported</a:t>
            </a:r>
          </a:p>
          <a:p>
            <a:r>
              <a:rPr lang="en-GB" sz="1800" dirty="0"/>
              <a:t>Other alternatives = tobramycin, </a:t>
            </a:r>
            <a:r>
              <a:rPr lang="en-GB" sz="1800" dirty="0" err="1"/>
              <a:t>colistin</a:t>
            </a:r>
            <a:r>
              <a:rPr lang="en-GB" sz="1800" dirty="0"/>
              <a:t>, </a:t>
            </a:r>
            <a:r>
              <a:rPr lang="en-GB" sz="1800" dirty="0" err="1"/>
              <a:t>nitrofurantoin</a:t>
            </a:r>
            <a:r>
              <a:rPr lang="en-GB" sz="1800" dirty="0"/>
              <a:t> (simple UTI), </a:t>
            </a:r>
            <a:r>
              <a:rPr lang="en-GB" sz="1800" dirty="0" err="1"/>
              <a:t>tigecycline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54100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AmpC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Another type of ‘beta-lactamase’ enzyme</a:t>
            </a:r>
          </a:p>
          <a:p>
            <a:r>
              <a:rPr lang="en-GB" dirty="0"/>
              <a:t>Identified by resistance profile – predominantly resistant to </a:t>
            </a:r>
            <a:r>
              <a:rPr lang="en-GB" dirty="0" err="1"/>
              <a:t>cephlasporins</a:t>
            </a:r>
            <a:endParaRPr lang="en-GB" dirty="0"/>
          </a:p>
          <a:p>
            <a:r>
              <a:rPr lang="en-GB" dirty="0"/>
              <a:t>Lab can often identify ‘potential’ Amp-Cs – often suggest avoid certain antibiotics </a:t>
            </a:r>
          </a:p>
          <a:p>
            <a:r>
              <a:rPr lang="en-GB" dirty="0"/>
              <a:t>Commonly </a:t>
            </a:r>
            <a:r>
              <a:rPr lang="en-GB" dirty="0" err="1"/>
              <a:t>Klebsiella</a:t>
            </a:r>
            <a:r>
              <a:rPr lang="en-GB" dirty="0"/>
              <a:t> / </a:t>
            </a:r>
            <a:r>
              <a:rPr lang="en-GB" dirty="0" err="1"/>
              <a:t>Ecoli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2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88640"/>
            <a:ext cx="8928992" cy="1228998"/>
          </a:xfrm>
        </p:spPr>
        <p:txBody>
          <a:bodyPr>
            <a:normAutofit/>
          </a:bodyPr>
          <a:lstStyle/>
          <a:p>
            <a:r>
              <a:rPr lang="en-GB" sz="3200" dirty="0"/>
              <a:t>CPE - </a:t>
            </a:r>
            <a:r>
              <a:rPr lang="en-GB" sz="3200" dirty="0" err="1"/>
              <a:t>Carbapenemase</a:t>
            </a:r>
            <a:r>
              <a:rPr lang="en-GB" sz="3200" dirty="0"/>
              <a:t>-producing </a:t>
            </a:r>
            <a:r>
              <a:rPr lang="en-GB" sz="3200" dirty="0" err="1"/>
              <a:t>Enterobacteriaceae</a:t>
            </a:r>
            <a:r>
              <a:rPr lang="en-GB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Gram-negative bacteria </a:t>
            </a:r>
          </a:p>
          <a:p>
            <a:r>
              <a:rPr lang="en-GB" dirty="0"/>
              <a:t>Nearly resistant to the last-line </a:t>
            </a:r>
            <a:r>
              <a:rPr lang="en-GB" dirty="0" err="1"/>
              <a:t>carbapenem</a:t>
            </a:r>
            <a:r>
              <a:rPr lang="en-GB" dirty="0"/>
              <a:t> class of antibiotics </a:t>
            </a:r>
          </a:p>
          <a:p>
            <a:r>
              <a:rPr lang="en-GB" dirty="0"/>
              <a:t>Before 2007  - most CPE isolates imported from outside UK</a:t>
            </a:r>
          </a:p>
          <a:p>
            <a:r>
              <a:rPr lang="en-GB" dirty="0"/>
              <a:t>Increase observed since 2007 includes UK transmission </a:t>
            </a:r>
          </a:p>
          <a:p>
            <a:r>
              <a:rPr lang="en-GB" dirty="0"/>
              <a:t>There have been reported incidence of  </a:t>
            </a:r>
            <a:r>
              <a:rPr lang="en-GB" dirty="0" err="1"/>
              <a:t>Klebsiella</a:t>
            </a:r>
            <a:r>
              <a:rPr lang="en-GB" dirty="0"/>
              <a:t> spp. (79%), E. coli (12%), and </a:t>
            </a:r>
            <a:r>
              <a:rPr lang="en-GB" dirty="0" err="1"/>
              <a:t>Enterobacter</a:t>
            </a:r>
            <a:r>
              <a:rPr lang="en-GB" dirty="0"/>
              <a:t> spp. (7%)</a:t>
            </a:r>
          </a:p>
          <a:p>
            <a:r>
              <a:rPr lang="en-GB" dirty="0"/>
              <a:t>Likely due to overuse of </a:t>
            </a:r>
            <a:r>
              <a:rPr lang="en-GB" dirty="0" err="1"/>
              <a:t>Carbapenems</a:t>
            </a:r>
            <a:r>
              <a:rPr lang="en-GB" dirty="0"/>
              <a:t> – CQUIN now in place / need micro approval</a:t>
            </a:r>
          </a:p>
          <a:p>
            <a:r>
              <a:rPr lang="en-GB" dirty="0" err="1"/>
              <a:t>Trustwide</a:t>
            </a:r>
            <a:r>
              <a:rPr lang="en-GB" dirty="0"/>
              <a:t> risk assessment / screening</a:t>
            </a:r>
          </a:p>
          <a:p>
            <a:r>
              <a:rPr lang="en-GB" dirty="0"/>
              <a:t>Usually give Mero + Gent/Cipro/</a:t>
            </a:r>
            <a:r>
              <a:rPr lang="en-GB" dirty="0" err="1"/>
              <a:t>Colistin</a:t>
            </a:r>
            <a:r>
              <a:rPr lang="en-GB" dirty="0"/>
              <a:t> (AKI risk)/</a:t>
            </a:r>
            <a:r>
              <a:rPr lang="en-GB" dirty="0" err="1"/>
              <a:t>Tige</a:t>
            </a:r>
            <a:r>
              <a:rPr lang="en-GB" dirty="0"/>
              <a:t> (↑mortality) or Gent + Cipro / </a:t>
            </a:r>
            <a:r>
              <a:rPr lang="en-GB" dirty="0" err="1"/>
              <a:t>Colistin</a:t>
            </a:r>
            <a:r>
              <a:rPr lang="en-GB" dirty="0"/>
              <a:t> / </a:t>
            </a:r>
            <a:r>
              <a:rPr lang="en-GB" dirty="0" err="1"/>
              <a:t>Tige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5384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81" b="2997"/>
          <a:stretch/>
        </p:blipFill>
        <p:spPr bwMode="auto">
          <a:xfrm>
            <a:off x="539552" y="332656"/>
            <a:ext cx="8346926" cy="48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66124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Source: NHS England (2015)</a:t>
            </a:r>
          </a:p>
          <a:p>
            <a:endParaRPr lang="en-GB" b="1" dirty="0"/>
          </a:p>
          <a:p>
            <a:r>
              <a:rPr lang="en-GB" b="1" dirty="0"/>
              <a:t>NB Travellers carry CPE organisms for up to 3 months </a:t>
            </a:r>
          </a:p>
        </p:txBody>
      </p:sp>
    </p:spTree>
    <p:extLst>
      <p:ext uri="{BB962C8B-B14F-4D97-AF65-F5344CB8AC3E}">
        <p14:creationId xmlns:p14="http://schemas.microsoft.com/office/powerpoint/2010/main" val="1324931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VRE – </a:t>
            </a:r>
            <a:r>
              <a:rPr lang="en-GB" sz="3200" dirty="0" err="1"/>
              <a:t>Vancomycin</a:t>
            </a:r>
            <a:r>
              <a:rPr lang="en-GB" sz="3200" dirty="0"/>
              <a:t> Resistant Enterococci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61662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Enterococci species – mainly  E. </a:t>
            </a:r>
            <a:r>
              <a:rPr lang="en-GB" dirty="0" err="1"/>
              <a:t>faecalis</a:t>
            </a:r>
            <a:r>
              <a:rPr lang="en-GB" dirty="0"/>
              <a:t> and E. </a:t>
            </a:r>
            <a:r>
              <a:rPr lang="en-GB" dirty="0" err="1"/>
              <a:t>faecium</a:t>
            </a:r>
            <a:r>
              <a:rPr lang="en-GB" dirty="0"/>
              <a:t> (previously called Group D streptococci)</a:t>
            </a:r>
          </a:p>
          <a:p>
            <a:r>
              <a:rPr lang="en-GB" dirty="0"/>
              <a:t>Normal gut /urinary /female genital flora</a:t>
            </a:r>
          </a:p>
          <a:p>
            <a:r>
              <a:rPr lang="en-GB" dirty="0"/>
              <a:t>Low pathogenicity but high resistance to antibiotics</a:t>
            </a:r>
          </a:p>
          <a:p>
            <a:r>
              <a:rPr lang="en-GB" dirty="0"/>
              <a:t>Develop in patients previously exposed to </a:t>
            </a:r>
            <a:r>
              <a:rPr lang="en-GB" dirty="0" err="1"/>
              <a:t>vancomycin</a:t>
            </a:r>
            <a:r>
              <a:rPr lang="en-GB" dirty="0"/>
              <a:t>, </a:t>
            </a:r>
            <a:r>
              <a:rPr lang="en-GB" dirty="0" err="1"/>
              <a:t>teicoplanin</a:t>
            </a:r>
            <a:r>
              <a:rPr lang="en-GB" dirty="0"/>
              <a:t> and aminoglycosides. </a:t>
            </a:r>
          </a:p>
          <a:p>
            <a:r>
              <a:rPr lang="en-GB" dirty="0"/>
              <a:t>High risk = immunosuppressed, ICU, elderly, NG feeding </a:t>
            </a:r>
          </a:p>
          <a:p>
            <a:r>
              <a:rPr lang="en-GB" dirty="0"/>
              <a:t>The species distinction is important:</a:t>
            </a:r>
          </a:p>
          <a:p>
            <a:pPr lvl="1"/>
            <a:r>
              <a:rPr lang="en-GB" dirty="0"/>
              <a:t>E </a:t>
            </a:r>
            <a:r>
              <a:rPr lang="en-GB" dirty="0" err="1"/>
              <a:t>faecalis</a:t>
            </a:r>
            <a:r>
              <a:rPr lang="en-GB" dirty="0"/>
              <a:t> remains largely sensitive to amoxicillin, </a:t>
            </a:r>
            <a:r>
              <a:rPr lang="en-GB" dirty="0" err="1"/>
              <a:t>vancomycin</a:t>
            </a:r>
            <a:r>
              <a:rPr lang="en-GB" dirty="0"/>
              <a:t> and </a:t>
            </a:r>
            <a:r>
              <a:rPr lang="en-GB" dirty="0" err="1"/>
              <a:t>teicoplanin</a:t>
            </a:r>
            <a:r>
              <a:rPr lang="en-GB" dirty="0"/>
              <a:t>,</a:t>
            </a:r>
          </a:p>
          <a:p>
            <a:pPr lvl="1"/>
            <a:r>
              <a:rPr lang="en-GB" dirty="0"/>
              <a:t>E. </a:t>
            </a:r>
            <a:r>
              <a:rPr lang="en-GB" dirty="0" err="1"/>
              <a:t>Faecium</a:t>
            </a:r>
            <a:r>
              <a:rPr lang="en-GB" dirty="0"/>
              <a:t> is resistant.</a:t>
            </a:r>
          </a:p>
          <a:p>
            <a:r>
              <a:rPr lang="en-GB" dirty="0"/>
              <a:t>Gut carriage can persist for months or even years</a:t>
            </a:r>
          </a:p>
          <a:p>
            <a:r>
              <a:rPr lang="en-GB" dirty="0"/>
              <a:t>Often multi-drug resistance</a:t>
            </a:r>
          </a:p>
          <a:p>
            <a:r>
              <a:rPr lang="en-GB" dirty="0"/>
              <a:t>VRE colonisation is common  - may not always proceed to infection</a:t>
            </a:r>
          </a:p>
          <a:p>
            <a:r>
              <a:rPr lang="en-GB" dirty="0"/>
              <a:t>Can cause enteritis, BSI, wound infection, UTI </a:t>
            </a:r>
          </a:p>
          <a:p>
            <a:r>
              <a:rPr lang="en-GB" dirty="0"/>
              <a:t>Can be treated with linezolid, </a:t>
            </a:r>
            <a:r>
              <a:rPr lang="en-GB" dirty="0" err="1"/>
              <a:t>tigecycline</a:t>
            </a:r>
            <a:r>
              <a:rPr lang="en-GB" dirty="0"/>
              <a:t>, </a:t>
            </a:r>
            <a:r>
              <a:rPr lang="en-GB" dirty="0" err="1"/>
              <a:t>quinopristin-dalfopristin</a:t>
            </a:r>
            <a:r>
              <a:rPr lang="en-GB" dirty="0"/>
              <a:t> and </a:t>
            </a:r>
            <a:r>
              <a:rPr lang="en-GB" dirty="0" err="1"/>
              <a:t>daptomycin</a:t>
            </a:r>
            <a:endParaRPr lang="en-GB" dirty="0"/>
          </a:p>
          <a:p>
            <a:r>
              <a:rPr lang="en-GB" dirty="0"/>
              <a:t>Permanent clearance is difficult to achieve, as gut carriage can persist for months to years</a:t>
            </a:r>
          </a:p>
        </p:txBody>
      </p:sp>
    </p:spTree>
    <p:extLst>
      <p:ext uri="{BB962C8B-B14F-4D97-AF65-F5344CB8AC3E}">
        <p14:creationId xmlns:p14="http://schemas.microsoft.com/office/powerpoint/2010/main" val="1481144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Resistant Bacteria Threats!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Urgent</a:t>
            </a:r>
          </a:p>
          <a:p>
            <a:r>
              <a:rPr lang="en-GB" dirty="0"/>
              <a:t>CDT / CPE / Drug-resistant gonorrhoea</a:t>
            </a:r>
          </a:p>
          <a:p>
            <a:pPr marL="0" indent="0">
              <a:buNone/>
            </a:pPr>
            <a:r>
              <a:rPr lang="en-GB" u="sng" dirty="0"/>
              <a:t>Serious</a:t>
            </a:r>
          </a:p>
          <a:p>
            <a:r>
              <a:rPr lang="en-GB" dirty="0"/>
              <a:t>Drug resistant </a:t>
            </a:r>
            <a:r>
              <a:rPr lang="en-GB" dirty="0" err="1"/>
              <a:t>Acinetobacter</a:t>
            </a:r>
            <a:r>
              <a:rPr lang="en-GB" dirty="0"/>
              <a:t> / Campylobacter / Pseudomonas / Salmonella / TB / Strep </a:t>
            </a:r>
            <a:r>
              <a:rPr lang="en-GB" dirty="0" err="1"/>
              <a:t>Pneum</a:t>
            </a:r>
            <a:endParaRPr lang="en-GB" dirty="0"/>
          </a:p>
          <a:p>
            <a:r>
              <a:rPr lang="en-GB" dirty="0"/>
              <a:t>Fluconazole resistant candida</a:t>
            </a:r>
          </a:p>
          <a:p>
            <a:r>
              <a:rPr lang="en-GB" dirty="0"/>
              <a:t>ESBLs / VRE / MRSA</a:t>
            </a:r>
          </a:p>
          <a:p>
            <a:endParaRPr lang="en-GB" dirty="0"/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848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papírnictví&#10;&#10;Popis vygenerován s vysokou mírou spolehlivosti">
            <a:extLst>
              <a:ext uri="{FF2B5EF4-FFF2-40B4-BE49-F238E27FC236}">
                <a16:creationId xmlns="" xmlns:a16="http://schemas.microsoft.com/office/drawing/2014/main" id="{CB980F79-D718-4200-A6EE-B8AF81E2D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2" r="3656" b="-3"/>
          <a:stretch/>
        </p:blipFill>
        <p:spPr>
          <a:xfrm>
            <a:off x="5128591" y="4251960"/>
            <a:ext cx="4015409" cy="2606039"/>
          </a:xfrm>
          <a:prstGeom prst="rect">
            <a:avLst/>
          </a:prstGeom>
        </p:spPr>
      </p:pic>
      <p:pic>
        <p:nvPicPr>
          <p:cNvPr id="6" name="Obrázek 5" descr="Obsah obrázku jídlo, osoba, interiér&#10;&#10;Popis vygenerován s vysokou mírou spolehlivosti">
            <a:extLst>
              <a:ext uri="{FF2B5EF4-FFF2-40B4-BE49-F238E27FC236}">
                <a16:creationId xmlns="" xmlns:a16="http://schemas.microsoft.com/office/drawing/2014/main" id="{0219D9CE-366A-45C0-954F-FA586CD2F5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3" r="9218"/>
          <a:stretch/>
        </p:blipFill>
        <p:spPr>
          <a:xfrm>
            <a:off x="3614166" y="-479"/>
            <a:ext cx="5529834" cy="4252439"/>
          </a:xfrm>
          <a:prstGeom prst="rect">
            <a:avLst/>
          </a:prstGeom>
        </p:spPr>
      </p:pic>
      <p:sp>
        <p:nvSpPr>
          <p:cNvPr id="31" name="Freeform 3">
            <a:extLst>
              <a:ext uri="{FF2B5EF4-FFF2-40B4-BE49-F238E27FC236}">
                <a16:creationId xmlns="" xmlns:a16="http://schemas.microsoft.com/office/drawing/2014/main" id="{66BCEC1B-9617-4EF1-9B03-4BD43D100B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4">
            <a:extLst>
              <a:ext uri="{FF2B5EF4-FFF2-40B4-BE49-F238E27FC236}">
                <a16:creationId xmlns="" xmlns:a16="http://schemas.microsoft.com/office/drawing/2014/main" id="{CCBFD80B-276C-4775-A363-20693A7CF95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479"/>
            <a:ext cx="6058538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4" descr="Image result for antibiotics">
            <a:extLst>
              <a:ext uri="{FF2B5EF4-FFF2-40B4-BE49-F238E27FC236}">
                <a16:creationId xmlns="" xmlns:a16="http://schemas.microsoft.com/office/drawing/2014/main" id="{A9C3781F-3D1C-4B20-AD79-C8D4834E8C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43808" y="1700808"/>
            <a:ext cx="1880592" cy="18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3504" y="2600325"/>
            <a:ext cx="3711321" cy="2651200"/>
          </a:xfrm>
        </p:spPr>
        <p:txBody>
          <a:bodyPr anchor="t">
            <a:normAutofit/>
          </a:bodyPr>
          <a:lstStyle/>
          <a:p>
            <a:pPr algn="l"/>
            <a:r>
              <a:rPr lang="en-GB" sz="4700">
                <a:solidFill>
                  <a:schemeClr val="bg1"/>
                </a:solidFill>
              </a:rPr>
              <a:t>Clinical Testing / Prescribing</a:t>
            </a:r>
          </a:p>
        </p:txBody>
      </p:sp>
    </p:spTree>
    <p:extLst>
      <p:ext uri="{BB962C8B-B14F-4D97-AF65-F5344CB8AC3E}">
        <p14:creationId xmlns:p14="http://schemas.microsoft.com/office/powerpoint/2010/main" val="534457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=""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=""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7890527" cy="1325563"/>
          </a:xfrm>
        </p:spPr>
        <p:txBody>
          <a:bodyPr>
            <a:normAutofit/>
          </a:bodyPr>
          <a:lstStyle/>
          <a:p>
            <a:r>
              <a:rPr lang="en-GB" dirty="0"/>
              <a:t>Microbiological Testing in ICU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807207"/>
              </p:ext>
            </p:extLst>
          </p:nvPr>
        </p:nvGraphicFramePr>
        <p:xfrm>
          <a:off x="628649" y="1628800"/>
          <a:ext cx="8211415" cy="45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0633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9761EC6D-41A4-464E-A909-A565E11F6C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8" r="27497" b="1"/>
          <a:stretch/>
        </p:blipFill>
        <p:spPr>
          <a:xfrm>
            <a:off x="5666993" y="1690688"/>
            <a:ext cx="3477007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12" name="Freeform 75">
            <a:extLst>
              <a:ext uri="{FF2B5EF4-FFF2-40B4-BE49-F238E27FC236}">
                <a16:creationId xmlns="" xmlns:a16="http://schemas.microsoft.com/office/drawing/2014/main" id="{869A01FF-E930-4B34-9942-5ACABF37FE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0"/>
            <a:ext cx="7539075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Candida in Critical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6120680" cy="52292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000" dirty="0">
                <a:solidFill>
                  <a:schemeClr val="bg1"/>
                </a:solidFill>
              </a:rPr>
              <a:t>Bedside risk assessment (CCM 2006):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TPN = 1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Severe sepsis = 2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Multi-site colonisation = 1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Intrabdominal surgery = 1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If score &gt;2.5 – start anti-fungal treatment &amp; send Beta-D-Glucan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If BDG negative – stop anti-</a:t>
            </a:r>
            <a:r>
              <a:rPr lang="en-GB" sz="2000" dirty="0" err="1">
                <a:solidFill>
                  <a:schemeClr val="bg1"/>
                </a:solidFill>
              </a:rPr>
              <a:t>fungals</a:t>
            </a:r>
            <a:endParaRPr lang="en-GB" sz="20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NB 15% Candida resistant to fluconazole (2014)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If BC +</a:t>
            </a:r>
            <a:r>
              <a:rPr lang="en-GB" sz="2000" dirty="0" err="1">
                <a:solidFill>
                  <a:schemeClr val="bg1"/>
                </a:solidFill>
              </a:rPr>
              <a:t>ve</a:t>
            </a:r>
            <a:r>
              <a:rPr lang="en-GB" sz="2000" dirty="0">
                <a:solidFill>
                  <a:schemeClr val="bg1"/>
                </a:solidFill>
              </a:rPr>
              <a:t> for Candida  - need to change lines regardless – reduces mortality</a:t>
            </a:r>
          </a:p>
          <a:p>
            <a:pPr lvl="1">
              <a:lnSpc>
                <a:spcPct val="90000"/>
              </a:lnSpc>
            </a:pPr>
            <a:endParaRPr lang="en-GB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EA09E691-7265-400F-ADD5-2B5594791D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55" r="49442"/>
          <a:stretch/>
        </p:blipFill>
        <p:spPr>
          <a:xfrm>
            <a:off x="5666993" y="1690688"/>
            <a:ext cx="3477007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10" name="Freeform 75">
            <a:extLst>
              <a:ext uri="{FF2B5EF4-FFF2-40B4-BE49-F238E27FC236}">
                <a16:creationId xmlns="" xmlns:a16="http://schemas.microsoft.com/office/drawing/2014/main" id="{869A01FF-E930-4B34-9942-5ACABF37FE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0"/>
            <a:ext cx="7539075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886700" cy="1325563"/>
          </a:xfrm>
          <a:noFill/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Gram Positive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7056784" cy="5453856"/>
          </a:xfrm>
        </p:spPr>
        <p:txBody>
          <a:bodyPr anchor="ctr">
            <a:normAutofit fontScale="92500" lnSpcReduction="1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n-GB" sz="2800" b="1" u="sng" dirty="0">
                <a:solidFill>
                  <a:srgbClr val="FFFF00"/>
                </a:solidFill>
                <a:sym typeface="Symbol"/>
              </a:rPr>
              <a:t>Streptococci</a:t>
            </a:r>
            <a:r>
              <a:rPr lang="en-GB" sz="2600" b="1" u="sng" dirty="0">
                <a:solidFill>
                  <a:srgbClr val="FFFF00"/>
                </a:solidFill>
                <a:sym typeface="Symbol"/>
              </a:rPr>
              <a:t> </a:t>
            </a:r>
            <a:r>
              <a:rPr lang="en-GB" sz="2000" b="1" u="sng" dirty="0">
                <a:solidFill>
                  <a:schemeClr val="bg1"/>
                </a:solidFill>
                <a:sym typeface="Symbol"/>
              </a:rPr>
              <a:t>(</a:t>
            </a:r>
            <a:r>
              <a:rPr lang="en-GB" sz="2000" u="sng" dirty="0">
                <a:solidFill>
                  <a:schemeClr val="bg1"/>
                </a:solidFill>
              </a:rPr>
              <a:t>Spherical, in chains – </a:t>
            </a:r>
            <a:r>
              <a:rPr lang="en-GB" sz="2000" u="sng" dirty="0" err="1">
                <a:solidFill>
                  <a:schemeClr val="bg1"/>
                </a:solidFill>
              </a:rPr>
              <a:t>streptos</a:t>
            </a:r>
            <a:r>
              <a:rPr lang="en-GB" sz="2000" u="sng" dirty="0">
                <a:solidFill>
                  <a:schemeClr val="bg1"/>
                </a:solidFill>
              </a:rPr>
              <a:t> is Greek for twisted)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sz="2000" u="sng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b="1" u="sng" dirty="0">
                <a:solidFill>
                  <a:schemeClr val="bg1"/>
                </a:solidFill>
                <a:sym typeface="Symbol"/>
              </a:rPr>
              <a:t></a:t>
            </a:r>
            <a:r>
              <a:rPr lang="en-GB" sz="1800" b="1" u="sng" dirty="0">
                <a:solidFill>
                  <a:schemeClr val="bg1"/>
                </a:solidFill>
              </a:rPr>
              <a:t> - Haemolytic Streptococci </a:t>
            </a:r>
            <a:endParaRPr lang="en-GB" sz="18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1800" b="1" dirty="0">
                <a:solidFill>
                  <a:schemeClr val="bg1"/>
                </a:solidFill>
              </a:rPr>
              <a:t>Group A - Streptococcus Pyogenes</a:t>
            </a:r>
            <a:endParaRPr lang="en-GB" sz="18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Secretes streptokinase – aids dispersal through tissues 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Nasal/throat carriage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Cellulitis, tonsillitis, impetigo, Rh/scarlet fever, otitis media</a:t>
            </a:r>
          </a:p>
          <a:p>
            <a:pPr>
              <a:lnSpc>
                <a:spcPct val="90000"/>
              </a:lnSpc>
            </a:pPr>
            <a:r>
              <a:rPr lang="en-GB" sz="1800" b="1" u="sng" dirty="0">
                <a:solidFill>
                  <a:schemeClr val="bg1"/>
                </a:solidFill>
                <a:sym typeface="Symbol"/>
              </a:rPr>
              <a:t></a:t>
            </a:r>
            <a:r>
              <a:rPr lang="en-GB" sz="1800" b="1" u="sng" dirty="0">
                <a:solidFill>
                  <a:schemeClr val="bg1"/>
                </a:solidFill>
              </a:rPr>
              <a:t> - haemolytic </a:t>
            </a:r>
            <a:r>
              <a:rPr lang="en-GB" sz="1800" b="1" u="sng" dirty="0" err="1">
                <a:solidFill>
                  <a:schemeClr val="bg1"/>
                </a:solidFill>
              </a:rPr>
              <a:t>Strptococci</a:t>
            </a:r>
            <a:endParaRPr lang="en-GB" sz="18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1800" b="1" dirty="0">
                <a:solidFill>
                  <a:schemeClr val="bg1"/>
                </a:solidFill>
              </a:rPr>
              <a:t>Streptococcus Pneumoniae - pneumococcal</a:t>
            </a:r>
            <a:endParaRPr lang="en-GB" sz="1800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Commonly found in  URT / “Old mans friend”</a:t>
            </a:r>
          </a:p>
          <a:p>
            <a:pPr lvl="2"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Common community-acquired – urine test </a:t>
            </a:r>
            <a:r>
              <a:rPr lang="en-GB" sz="1800" dirty="0" err="1">
                <a:solidFill>
                  <a:schemeClr val="bg1"/>
                </a:solidFill>
              </a:rPr>
              <a:t>Peum</a:t>
            </a:r>
            <a:r>
              <a:rPr lang="en-GB" sz="1800" dirty="0">
                <a:solidFill>
                  <a:schemeClr val="bg1"/>
                </a:solidFill>
              </a:rPr>
              <a:t> Ag</a:t>
            </a:r>
          </a:p>
          <a:p>
            <a:pPr lvl="2">
              <a:lnSpc>
                <a:spcPct val="90000"/>
              </a:lnSpc>
            </a:pPr>
            <a:r>
              <a:rPr lang="es-ES_tradnl" sz="1800" dirty="0">
                <a:solidFill>
                  <a:schemeClr val="bg1"/>
                </a:solidFill>
              </a:rPr>
              <a:t>‘Lobar’ </a:t>
            </a:r>
            <a:r>
              <a:rPr lang="es-ES_tradnl" sz="1800" dirty="0" err="1">
                <a:solidFill>
                  <a:schemeClr val="bg1"/>
                </a:solidFill>
              </a:rPr>
              <a:t>Pneumonia</a:t>
            </a:r>
            <a:r>
              <a:rPr lang="es-ES_tradnl" sz="1800" dirty="0">
                <a:solidFill>
                  <a:schemeClr val="bg1"/>
                </a:solidFill>
              </a:rPr>
              <a:t>, otitis media, meningitis, </a:t>
            </a:r>
            <a:r>
              <a:rPr lang="es-ES_tradnl" sz="1800" dirty="0" err="1">
                <a:solidFill>
                  <a:schemeClr val="bg1"/>
                </a:solidFill>
              </a:rPr>
              <a:t>conjunctivitis</a:t>
            </a:r>
            <a:r>
              <a:rPr lang="es-ES_tradnl" sz="1800" dirty="0">
                <a:solidFill>
                  <a:schemeClr val="bg1"/>
                </a:solidFill>
              </a:rPr>
              <a:t> </a:t>
            </a:r>
            <a:endParaRPr lang="en-GB" sz="18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1800" b="1" dirty="0">
                <a:solidFill>
                  <a:schemeClr val="bg1"/>
                </a:solidFill>
              </a:rPr>
              <a:t>Streptococcus </a:t>
            </a:r>
            <a:r>
              <a:rPr lang="en-GB" sz="1800" b="1" dirty="0" err="1">
                <a:solidFill>
                  <a:schemeClr val="bg1"/>
                </a:solidFill>
              </a:rPr>
              <a:t>viridans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endParaRPr lang="en-GB" sz="1800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common oral organism</a:t>
            </a:r>
          </a:p>
          <a:p>
            <a:pPr lvl="2"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Colonies have green halo - ‘</a:t>
            </a:r>
            <a:r>
              <a:rPr lang="en-GB" sz="1800" dirty="0" err="1">
                <a:solidFill>
                  <a:schemeClr val="bg1"/>
                </a:solidFill>
              </a:rPr>
              <a:t>viridis</a:t>
            </a:r>
            <a:r>
              <a:rPr lang="en-GB" sz="1800" dirty="0">
                <a:solidFill>
                  <a:schemeClr val="bg1"/>
                </a:solidFill>
              </a:rPr>
              <a:t>’ is </a:t>
            </a:r>
            <a:r>
              <a:rPr lang="en-GB" sz="1800" dirty="0" err="1">
                <a:solidFill>
                  <a:schemeClr val="bg1"/>
                </a:solidFill>
              </a:rPr>
              <a:t>latin</a:t>
            </a:r>
            <a:r>
              <a:rPr lang="en-GB" sz="1800" dirty="0">
                <a:solidFill>
                  <a:schemeClr val="bg1"/>
                </a:solidFill>
              </a:rPr>
              <a:t> for green</a:t>
            </a:r>
          </a:p>
          <a:p>
            <a:pPr lvl="2"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Heart valves, dental abscesses, S.A.B.</a:t>
            </a:r>
          </a:p>
          <a:p>
            <a:pPr>
              <a:lnSpc>
                <a:spcPct val="90000"/>
              </a:lnSpc>
            </a:pPr>
            <a:r>
              <a:rPr lang="en-GB" sz="1800" b="1" u="sng" dirty="0">
                <a:solidFill>
                  <a:schemeClr val="bg1"/>
                </a:solidFill>
              </a:rPr>
              <a:t>Enterococci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Found in GI tract</a:t>
            </a:r>
          </a:p>
          <a:p>
            <a:pPr lvl="1">
              <a:lnSpc>
                <a:spcPct val="90000"/>
              </a:lnSpc>
            </a:pPr>
            <a:r>
              <a:rPr lang="en-GB" sz="1800" dirty="0" err="1">
                <a:solidFill>
                  <a:schemeClr val="bg1"/>
                </a:solidFill>
              </a:rPr>
              <a:t>E.g</a:t>
            </a:r>
            <a:r>
              <a:rPr lang="en-GB" sz="1800" dirty="0">
                <a:solidFill>
                  <a:schemeClr val="bg1"/>
                </a:solidFill>
              </a:rPr>
              <a:t> Enterococci </a:t>
            </a:r>
            <a:r>
              <a:rPr lang="en-GB" sz="1800" dirty="0" err="1">
                <a:solidFill>
                  <a:schemeClr val="bg1"/>
                </a:solidFill>
              </a:rPr>
              <a:t>feacalis</a:t>
            </a:r>
            <a:r>
              <a:rPr lang="en-GB" sz="1800" dirty="0">
                <a:solidFill>
                  <a:schemeClr val="bg1"/>
                </a:solidFill>
              </a:rPr>
              <a:t> / faecium</a:t>
            </a:r>
          </a:p>
          <a:p>
            <a:pPr>
              <a:lnSpc>
                <a:spcPct val="90000"/>
              </a:lnSpc>
            </a:pPr>
            <a:endParaRPr lang="en-GB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48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Prescribing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CAP – Levofloxacin (+ Clarithromycin if severe) (add Metronidazole if aspiration)</a:t>
            </a:r>
          </a:p>
          <a:p>
            <a:r>
              <a:rPr lang="en-GB" dirty="0"/>
              <a:t>HAP – Levofloxacin +/- </a:t>
            </a:r>
            <a:r>
              <a:rPr lang="en-GB" dirty="0" err="1"/>
              <a:t>Vanc</a:t>
            </a:r>
            <a:r>
              <a:rPr lang="en-GB" dirty="0"/>
              <a:t>/Linezolid</a:t>
            </a:r>
          </a:p>
          <a:p>
            <a:r>
              <a:rPr lang="en-GB" dirty="0"/>
              <a:t>VAP – depends on </a:t>
            </a:r>
            <a:r>
              <a:rPr lang="en-GB" dirty="0" err="1"/>
              <a:t>prev</a:t>
            </a:r>
            <a:r>
              <a:rPr lang="en-GB" dirty="0"/>
              <a:t> </a:t>
            </a:r>
            <a:r>
              <a:rPr lang="en-GB" dirty="0" err="1"/>
              <a:t>abx</a:t>
            </a:r>
            <a:r>
              <a:rPr lang="en-GB" dirty="0"/>
              <a:t> – d/w micro</a:t>
            </a:r>
          </a:p>
          <a:p>
            <a:r>
              <a:rPr lang="en-GB" dirty="0"/>
              <a:t>Sepsis with shock – </a:t>
            </a:r>
            <a:r>
              <a:rPr lang="en-GB" dirty="0" err="1"/>
              <a:t>Mero</a:t>
            </a:r>
            <a:r>
              <a:rPr lang="en-GB" dirty="0"/>
              <a:t> +/- </a:t>
            </a:r>
            <a:r>
              <a:rPr lang="en-GB" dirty="0" err="1"/>
              <a:t>Vanc</a:t>
            </a:r>
            <a:r>
              <a:rPr lang="en-GB" dirty="0"/>
              <a:t> / </a:t>
            </a:r>
            <a:r>
              <a:rPr lang="en-GB" dirty="0" err="1"/>
              <a:t>Teic</a:t>
            </a:r>
            <a:endParaRPr lang="en-GB" dirty="0"/>
          </a:p>
          <a:p>
            <a:r>
              <a:rPr lang="en-GB" dirty="0" err="1"/>
              <a:t>Abdo</a:t>
            </a:r>
            <a:r>
              <a:rPr lang="en-GB" dirty="0"/>
              <a:t> sepsis – stat Gent + </a:t>
            </a:r>
            <a:r>
              <a:rPr lang="en-GB" dirty="0" err="1"/>
              <a:t>Amox</a:t>
            </a:r>
            <a:r>
              <a:rPr lang="en-GB" dirty="0"/>
              <a:t> (or </a:t>
            </a:r>
            <a:r>
              <a:rPr lang="en-GB" dirty="0" err="1"/>
              <a:t>Vanc</a:t>
            </a:r>
            <a:r>
              <a:rPr lang="en-GB" dirty="0"/>
              <a:t>) + Metro</a:t>
            </a:r>
          </a:p>
          <a:p>
            <a:r>
              <a:rPr lang="en-GB" dirty="0" err="1"/>
              <a:t>Neutropenic</a:t>
            </a:r>
            <a:r>
              <a:rPr lang="en-GB" dirty="0"/>
              <a:t> sepsis – </a:t>
            </a:r>
            <a:r>
              <a:rPr lang="en-GB" dirty="0" err="1"/>
              <a:t>Tazocin</a:t>
            </a:r>
            <a:r>
              <a:rPr lang="en-GB" dirty="0"/>
              <a:t> or </a:t>
            </a:r>
            <a:r>
              <a:rPr lang="en-GB" dirty="0" err="1"/>
              <a:t>Meropenem</a:t>
            </a:r>
            <a:endParaRPr lang="en-GB" dirty="0"/>
          </a:p>
          <a:p>
            <a:r>
              <a:rPr lang="en-GB" dirty="0"/>
              <a:t>UTI – </a:t>
            </a:r>
            <a:r>
              <a:rPr lang="en-GB" dirty="0" err="1"/>
              <a:t>Cipro</a:t>
            </a:r>
            <a:r>
              <a:rPr lang="en-GB" dirty="0"/>
              <a:t> or Gent</a:t>
            </a:r>
          </a:p>
        </p:txBody>
      </p:sp>
    </p:spTree>
    <p:extLst>
      <p:ext uri="{BB962C8B-B14F-4D97-AF65-F5344CB8AC3E}">
        <p14:creationId xmlns:p14="http://schemas.microsoft.com/office/powerpoint/2010/main" val="3660543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Tips!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Narrow down from broad spectrum once organism identified – prevent resistance</a:t>
            </a:r>
          </a:p>
          <a:p>
            <a:r>
              <a:rPr lang="en-GB" dirty="0"/>
              <a:t>Check previous treatments </a:t>
            </a:r>
            <a:r>
              <a:rPr lang="en-GB" dirty="0" err="1"/>
              <a:t>inc</a:t>
            </a:r>
            <a:r>
              <a:rPr lang="en-GB" dirty="0"/>
              <a:t> GP</a:t>
            </a:r>
          </a:p>
          <a:p>
            <a:r>
              <a:rPr lang="en-GB" dirty="0"/>
              <a:t>Reserve </a:t>
            </a:r>
            <a:r>
              <a:rPr lang="en-GB" dirty="0" err="1"/>
              <a:t>Carbapenems</a:t>
            </a:r>
            <a:r>
              <a:rPr lang="en-GB" dirty="0"/>
              <a:t> for severe infection or h/o resistance (Micro approval)</a:t>
            </a:r>
          </a:p>
          <a:p>
            <a:r>
              <a:rPr lang="en-GB" dirty="0"/>
              <a:t>May be more appropriate to add rather than escalate</a:t>
            </a:r>
          </a:p>
          <a:p>
            <a:r>
              <a:rPr lang="en-GB" dirty="0"/>
              <a:t>Consider likeliest source</a:t>
            </a:r>
          </a:p>
          <a:p>
            <a:r>
              <a:rPr lang="en-GB" dirty="0"/>
              <a:t>Check infection flags</a:t>
            </a:r>
          </a:p>
          <a:p>
            <a:r>
              <a:rPr lang="en-GB" dirty="0"/>
              <a:t>Beware multiple </a:t>
            </a:r>
            <a:r>
              <a:rPr lang="en-GB" dirty="0" err="1"/>
              <a:t>reno</a:t>
            </a:r>
            <a:r>
              <a:rPr lang="en-GB" dirty="0"/>
              <a:t>-toxic treatments!</a:t>
            </a:r>
          </a:p>
          <a:p>
            <a:r>
              <a:rPr lang="en-GB" dirty="0"/>
              <a:t>Discuss with microbiologist!</a:t>
            </a:r>
          </a:p>
        </p:txBody>
      </p:sp>
    </p:spTree>
    <p:extLst>
      <p:ext uri="{BB962C8B-B14F-4D97-AF65-F5344CB8AC3E}">
        <p14:creationId xmlns:p14="http://schemas.microsoft.com/office/powerpoint/2010/main" val="356375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=""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=""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365125"/>
            <a:ext cx="7890527" cy="1325563"/>
          </a:xfrm>
          <a:noFill/>
        </p:spPr>
        <p:txBody>
          <a:bodyPr>
            <a:normAutofit/>
          </a:bodyPr>
          <a:lstStyle/>
          <a:p>
            <a:r>
              <a:rPr lang="en-GB" dirty="0"/>
              <a:t>Other Gram Positive Organisms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817951"/>
              </p:ext>
            </p:extLst>
          </p:nvPr>
        </p:nvGraphicFramePr>
        <p:xfrm>
          <a:off x="628650" y="2022475"/>
          <a:ext cx="78867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83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houba&#10;&#10;Popis vygenerován s vysokou mírou spolehlivosti">
            <a:extLst>
              <a:ext uri="{FF2B5EF4-FFF2-40B4-BE49-F238E27FC236}">
                <a16:creationId xmlns="" xmlns:a16="http://schemas.microsoft.com/office/drawing/2014/main" id="{9C2C2C42-0E2B-4319-AFAE-99967A78C3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2" r="26565"/>
          <a:stretch/>
        </p:blipFill>
        <p:spPr>
          <a:xfrm>
            <a:off x="5666993" y="1690688"/>
            <a:ext cx="3477007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19" name="Freeform 75">
            <a:extLst>
              <a:ext uri="{FF2B5EF4-FFF2-40B4-BE49-F238E27FC236}">
                <a16:creationId xmlns="" xmlns:a16="http://schemas.microsoft.com/office/drawing/2014/main" id="{869A01FF-E930-4B34-9942-5ACABF37FE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0"/>
            <a:ext cx="7539075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Gram Negative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7344816" cy="4968552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Neisseria</a:t>
            </a:r>
            <a:r>
              <a:rPr lang="en-GB" sz="2400" dirty="0">
                <a:solidFill>
                  <a:schemeClr val="bg1"/>
                </a:solidFill>
              </a:rPr>
              <a:t> – cocci, </a:t>
            </a:r>
            <a:r>
              <a:rPr lang="en-GB" sz="2400" dirty="0" err="1">
                <a:solidFill>
                  <a:schemeClr val="bg1"/>
                </a:solidFill>
              </a:rPr>
              <a:t>menigitidis</a:t>
            </a:r>
            <a:r>
              <a:rPr lang="en-GB" sz="2400" dirty="0">
                <a:solidFill>
                  <a:schemeClr val="bg1"/>
                </a:solidFill>
              </a:rPr>
              <a:t>, gonorrhoeae</a:t>
            </a:r>
          </a:p>
          <a:p>
            <a:r>
              <a:rPr lang="en-GB" sz="2400" dirty="0" err="1">
                <a:solidFill>
                  <a:srgbClr val="FFFF00"/>
                </a:solidFill>
              </a:rPr>
              <a:t>Enterobacteriacae</a:t>
            </a:r>
            <a:r>
              <a:rPr lang="en-GB" sz="2400" dirty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E. coli / </a:t>
            </a:r>
            <a:r>
              <a:rPr lang="en-GB" sz="2400" dirty="0" err="1">
                <a:solidFill>
                  <a:schemeClr val="bg1"/>
                </a:solidFill>
              </a:rPr>
              <a:t>Klebsiella</a:t>
            </a:r>
            <a:r>
              <a:rPr lang="en-GB" sz="2400" dirty="0">
                <a:solidFill>
                  <a:schemeClr val="bg1"/>
                </a:solidFill>
              </a:rPr>
              <a:t> / Enterobacter / Proteus</a:t>
            </a:r>
          </a:p>
          <a:p>
            <a:pPr lvl="1"/>
            <a:r>
              <a:rPr lang="en-GB" sz="2400" dirty="0" err="1">
                <a:solidFill>
                  <a:schemeClr val="bg1"/>
                </a:solidFill>
              </a:rPr>
              <a:t>Citobacter</a:t>
            </a:r>
            <a:r>
              <a:rPr lang="en-GB" sz="2400" dirty="0">
                <a:solidFill>
                  <a:schemeClr val="bg1"/>
                </a:solidFill>
              </a:rPr>
              <a:t>/ Serratia / Salmonella / Shigella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Coliforms / H. Pylori</a:t>
            </a:r>
          </a:p>
          <a:p>
            <a:r>
              <a:rPr lang="en-GB" sz="2400" dirty="0">
                <a:solidFill>
                  <a:srgbClr val="FFFF00"/>
                </a:solidFill>
              </a:rPr>
              <a:t>Pseudomonas</a:t>
            </a:r>
            <a:r>
              <a:rPr lang="en-GB" sz="2400" dirty="0">
                <a:solidFill>
                  <a:schemeClr val="bg1"/>
                </a:solidFill>
              </a:rPr>
              <a:t> – green pus / smell- VAP/</a:t>
            </a:r>
            <a:r>
              <a:rPr lang="en-GB" sz="2400" dirty="0" err="1">
                <a:solidFill>
                  <a:schemeClr val="bg1"/>
                </a:solidFill>
              </a:rPr>
              <a:t>trache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Campylobacters</a:t>
            </a:r>
            <a:r>
              <a:rPr lang="en-GB" sz="2400" dirty="0">
                <a:solidFill>
                  <a:schemeClr val="bg1"/>
                </a:solidFill>
              </a:rPr>
              <a:t> – food poisoning</a:t>
            </a:r>
          </a:p>
          <a:p>
            <a:r>
              <a:rPr lang="en-GB" sz="2400" dirty="0" err="1">
                <a:solidFill>
                  <a:srgbClr val="FFFF00"/>
                </a:solidFill>
              </a:rPr>
              <a:t>Haemophillus</a:t>
            </a:r>
            <a:r>
              <a:rPr lang="en-GB" sz="2400" dirty="0">
                <a:solidFill>
                  <a:srgbClr val="FFFF00"/>
                </a:solidFill>
              </a:rPr>
              <a:t> influenza </a:t>
            </a:r>
            <a:r>
              <a:rPr lang="en-GB" sz="2400" dirty="0">
                <a:solidFill>
                  <a:schemeClr val="bg1"/>
                </a:solidFill>
              </a:rPr>
              <a:t>– common CAP</a:t>
            </a:r>
          </a:p>
          <a:p>
            <a:r>
              <a:rPr lang="en-GB" sz="2400" dirty="0">
                <a:solidFill>
                  <a:srgbClr val="FFFF00"/>
                </a:solidFill>
              </a:rPr>
              <a:t>Acinetobacter</a:t>
            </a:r>
            <a:r>
              <a:rPr lang="en-GB" sz="2400" dirty="0">
                <a:solidFill>
                  <a:schemeClr val="bg1"/>
                </a:solidFill>
              </a:rPr>
              <a:t> – VAP (Iraq)</a:t>
            </a:r>
          </a:p>
          <a:p>
            <a:r>
              <a:rPr lang="en-GB" sz="2400" dirty="0" err="1">
                <a:solidFill>
                  <a:srgbClr val="FFFF00"/>
                </a:solidFill>
              </a:rPr>
              <a:t>Moxarella</a:t>
            </a:r>
            <a:r>
              <a:rPr lang="en-GB" sz="2400" dirty="0">
                <a:solidFill>
                  <a:schemeClr val="bg1"/>
                </a:solidFill>
              </a:rPr>
              <a:t> – sinusitis</a:t>
            </a:r>
          </a:p>
          <a:p>
            <a:r>
              <a:rPr lang="en-GB" sz="2400" dirty="0">
                <a:solidFill>
                  <a:srgbClr val="FFFF00"/>
                </a:solidFill>
              </a:rPr>
              <a:t>Legionella</a:t>
            </a:r>
            <a:r>
              <a:rPr lang="en-GB" sz="2400" dirty="0">
                <a:solidFill>
                  <a:schemeClr val="bg1"/>
                </a:solidFill>
              </a:rPr>
              <a:t> – common CAP, often ESBL</a:t>
            </a:r>
          </a:p>
        </p:txBody>
      </p:sp>
    </p:spTree>
    <p:extLst>
      <p:ext uri="{BB962C8B-B14F-4D97-AF65-F5344CB8AC3E}">
        <p14:creationId xmlns:p14="http://schemas.microsoft.com/office/powerpoint/2010/main" val="117395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EB181E26-89C4-4A14-92DE-0F4C4B0E94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37">
            <a:extLst>
              <a:ext uri="{FF2B5EF4-FFF2-40B4-BE49-F238E27FC236}">
                <a16:creationId xmlns="" xmlns:a16="http://schemas.microsoft.com/office/drawing/2014/main" id="{13958066-7CBD-4B89-8F46-614C4F28BC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3CDD268D-C1EF-46E8-9CBD-7E7EE325E0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1"/>
          <a:stretch/>
        </p:blipFill>
        <p:spPr>
          <a:xfrm>
            <a:off x="4940497" y="1690689"/>
            <a:ext cx="4203503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0A43BA86-A4AC-4131-B9D2-A88879BE15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3" r="2" b="18930"/>
          <a:stretch/>
        </p:blipFill>
        <p:spPr>
          <a:xfrm>
            <a:off x="3593306" y="4357117"/>
            <a:ext cx="5550694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Other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15406"/>
            <a:ext cx="4128456" cy="458194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Fungi</a:t>
            </a:r>
          </a:p>
          <a:p>
            <a:pPr lvl="1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larger than bacteria, multiply by budding</a:t>
            </a:r>
          </a:p>
          <a:p>
            <a:pPr lvl="1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Aspergillus</a:t>
            </a:r>
          </a:p>
          <a:p>
            <a:pPr lvl="1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Candida – albicans, </a:t>
            </a:r>
            <a:r>
              <a:rPr lang="en-GB" sz="1600" dirty="0" err="1">
                <a:solidFill>
                  <a:schemeClr val="bg1"/>
                </a:solidFill>
              </a:rPr>
              <a:t>glabrata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krusei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parapsilosis</a:t>
            </a:r>
            <a:endParaRPr lang="en-GB" sz="1600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Normal skin flora</a:t>
            </a:r>
          </a:p>
          <a:p>
            <a:pPr lvl="2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Opportunistic / immunosuppressed</a:t>
            </a:r>
          </a:p>
          <a:p>
            <a:pPr lvl="1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Pneumocystis </a:t>
            </a:r>
            <a:r>
              <a:rPr lang="en-GB" sz="1600" dirty="0" err="1">
                <a:solidFill>
                  <a:schemeClr val="bg1"/>
                </a:solidFill>
              </a:rPr>
              <a:t>Jiroveci</a:t>
            </a:r>
            <a:endParaRPr lang="en-GB" sz="1600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Immunosuppressed CAP</a:t>
            </a:r>
          </a:p>
          <a:p>
            <a:pPr lvl="2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Mortality 20-30% in HIV vs 40-50% 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Protozoa</a:t>
            </a:r>
            <a:r>
              <a:rPr lang="en-GB" sz="1600" dirty="0">
                <a:solidFill>
                  <a:schemeClr val="bg1"/>
                </a:solidFill>
              </a:rPr>
              <a:t> – cryptosporidium / amoeba / giardia / plasmodium (malaria)</a:t>
            </a:r>
          </a:p>
          <a:p>
            <a:pPr lvl="1">
              <a:lnSpc>
                <a:spcPct val="90000"/>
              </a:lnSpc>
            </a:pPr>
            <a:endParaRPr lang="en-GB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2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vygenerován s velmi vysokou mírou spolehlivosti">
            <a:extLst>
              <a:ext uri="{FF2B5EF4-FFF2-40B4-BE49-F238E27FC236}">
                <a16:creationId xmlns="" xmlns:a16="http://schemas.microsoft.com/office/drawing/2014/main" id="{F322D8CA-3474-4171-940A-DC8D9EA2B3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" r="2" b="2846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0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643E81E8-3410-4060-A8D6-5C8F70F30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1" b="18383"/>
          <a:stretch/>
        </p:blipFill>
        <p:spPr>
          <a:xfrm>
            <a:off x="20" y="10"/>
            <a:ext cx="9143980" cy="4571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126E481-B945-4179-BD79-05E96E9B29E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24852" y="5091762"/>
            <a:ext cx="5875644" cy="1264588"/>
          </a:xfrm>
        </p:spPr>
        <p:txBody>
          <a:bodyPr anchor="ctr">
            <a:normAutofit/>
          </a:bodyPr>
          <a:lstStyle/>
          <a:p>
            <a:pPr algn="r"/>
            <a:r>
              <a:rPr lang="en-GB" dirty="0"/>
              <a:t> ICU-relevant Bacteria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714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Hospital-acquired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23% of all HAIs occur in ICU</a:t>
            </a:r>
          </a:p>
          <a:p>
            <a:r>
              <a:rPr lang="en-GB" dirty="0"/>
              <a:t>Commonly:</a:t>
            </a:r>
          </a:p>
          <a:p>
            <a:pPr lvl="1"/>
            <a:r>
              <a:rPr lang="en-GB" dirty="0"/>
              <a:t>HAP / VAP</a:t>
            </a:r>
          </a:p>
          <a:p>
            <a:pPr lvl="1"/>
            <a:r>
              <a:rPr lang="en-GB" dirty="0"/>
              <a:t>Surgical site</a:t>
            </a:r>
          </a:p>
          <a:p>
            <a:pPr lvl="1"/>
            <a:r>
              <a:rPr lang="en-GB" dirty="0"/>
              <a:t>UTI</a:t>
            </a:r>
          </a:p>
          <a:p>
            <a:pPr marL="0" indent="0" algn="ctr">
              <a:buNone/>
            </a:pPr>
            <a:r>
              <a:rPr lang="en-GB" b="1" u="sng" dirty="0"/>
              <a:t>European data (2014):</a:t>
            </a:r>
          </a:p>
          <a:p>
            <a:r>
              <a:rPr lang="en-GB" dirty="0"/>
              <a:t>8% of ICU </a:t>
            </a:r>
            <a:r>
              <a:rPr lang="en-GB" dirty="0" err="1"/>
              <a:t>pts</a:t>
            </a:r>
            <a:r>
              <a:rPr lang="en-GB" dirty="0"/>
              <a:t> with LOS &gt; 2 days acquired at least one ICU-HAI </a:t>
            </a:r>
          </a:p>
          <a:p>
            <a:pPr lvl="2"/>
            <a:r>
              <a:rPr lang="en-GB" dirty="0"/>
              <a:t>6% = pneumonia (mostly VAP)</a:t>
            </a:r>
          </a:p>
          <a:p>
            <a:pPr lvl="2"/>
            <a:r>
              <a:rPr lang="en-GB" dirty="0"/>
              <a:t>4%  = bloodstream infection (48% CRBSI) </a:t>
            </a:r>
          </a:p>
          <a:p>
            <a:pPr lvl="2"/>
            <a:r>
              <a:rPr lang="en-GB" dirty="0"/>
              <a:t>3%  = UTI (98% had catheter) </a:t>
            </a:r>
          </a:p>
          <a:p>
            <a:r>
              <a:rPr lang="en-GB" dirty="0"/>
              <a:t>Most common organisms:</a:t>
            </a:r>
          </a:p>
          <a:p>
            <a:pPr lvl="1"/>
            <a:r>
              <a:rPr lang="en-GB" dirty="0"/>
              <a:t>VAP = Pseudomonas </a:t>
            </a:r>
            <a:r>
              <a:rPr lang="en-GB" dirty="0" err="1"/>
              <a:t>aeruginosa</a:t>
            </a:r>
            <a:endParaRPr lang="en-GB" dirty="0"/>
          </a:p>
          <a:p>
            <a:pPr lvl="1"/>
            <a:r>
              <a:rPr lang="en-GB" dirty="0"/>
              <a:t>CRBSI = coagulase-negative Staphylococcus spp.</a:t>
            </a:r>
          </a:p>
          <a:p>
            <a:pPr lvl="1"/>
            <a:r>
              <a:rPr lang="en-GB" dirty="0"/>
              <a:t>UTI = Escherichia coli </a:t>
            </a:r>
          </a:p>
          <a:p>
            <a:pPr lvl="1"/>
            <a:r>
              <a:rPr lang="en-GB" dirty="0"/>
              <a:t>25% of SA were MRSA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638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821</TotalTime>
  <Words>1765</Words>
  <Application>Microsoft Office PowerPoint</Application>
  <PresentationFormat>On-screen Show (4:3)</PresentationFormat>
  <Paragraphs>279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Microbiology in ICU</vt:lpstr>
      <vt:lpstr>Gram Positive Organisms</vt:lpstr>
      <vt:lpstr>Gram Positive Organisms</vt:lpstr>
      <vt:lpstr>Other Gram Positive Organisms</vt:lpstr>
      <vt:lpstr>Gram Negative Organisms</vt:lpstr>
      <vt:lpstr>Other organisms</vt:lpstr>
      <vt:lpstr>PowerPoint Presentation</vt:lpstr>
      <vt:lpstr> ICU-relevant Bacteria </vt:lpstr>
      <vt:lpstr>Hospital-acquired Infection</vt:lpstr>
      <vt:lpstr>Common ICU Organisms</vt:lpstr>
      <vt:lpstr>Pneumocystis Jiroveci </vt:lpstr>
      <vt:lpstr>Fourniers Gangrene </vt:lpstr>
      <vt:lpstr> PVL - Panton-Valentine leukocidin  </vt:lpstr>
      <vt:lpstr>Resistant Bacteria</vt:lpstr>
      <vt:lpstr>Overview</vt:lpstr>
      <vt:lpstr> MRSA (FRSA) </vt:lpstr>
      <vt:lpstr>MRSA Trends 2009-2012 (EARS-Net 2013)</vt:lpstr>
      <vt:lpstr>UK MRSA Bacteraemia Incidence</vt:lpstr>
      <vt:lpstr> Clostridium Difficile </vt:lpstr>
      <vt:lpstr>Clostridium Difficile </vt:lpstr>
      <vt:lpstr> ESBL – Extended spectrum beta-lactamases </vt:lpstr>
      <vt:lpstr>AmpC </vt:lpstr>
      <vt:lpstr>CPE - Carbapenemase-producing Enterobacteriaceae </vt:lpstr>
      <vt:lpstr>PowerPoint Presentation</vt:lpstr>
      <vt:lpstr>VRE – Vancomycin Resistant Enterococci </vt:lpstr>
      <vt:lpstr>Resistant Bacteria Threats!</vt:lpstr>
      <vt:lpstr>Clinical Testing / Prescribing</vt:lpstr>
      <vt:lpstr>Microbiological Testing in ICU</vt:lpstr>
      <vt:lpstr>Candida in Critical Care</vt:lpstr>
      <vt:lpstr>Common Prescribing</vt:lpstr>
      <vt:lpstr>Top Tips!</vt:lpstr>
    </vt:vector>
  </TitlesOfParts>
  <Company>The Pennine Acute Hospitals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 in ICU</dc:title>
  <dc:creator>Allison Keegan</dc:creator>
  <cp:lastModifiedBy>Jodie Wilkinson</cp:lastModifiedBy>
  <cp:revision>55</cp:revision>
  <dcterms:created xsi:type="dcterms:W3CDTF">2017-08-25T11:15:34Z</dcterms:created>
  <dcterms:modified xsi:type="dcterms:W3CDTF">2018-05-30T07:54:51Z</dcterms:modified>
</cp:coreProperties>
</file>